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6858000" cy="9144000"/>
  <p:embeddedFontLst>
    <p:embeddedFont>
      <p:font typeface="Th Sarabun New Bold" charset="1" panose="020B0500040200020003"/>
      <p:regular r:id="rId35"/>
    </p:embeddedFont>
    <p:embeddedFont>
      <p:font typeface="Th Sarabun New" charset="1" panose="020B0500040200020003"/>
      <p:regular r:id="rId36"/>
    </p:embeddedFont>
    <p:embeddedFont>
      <p:font typeface="Glacial Indifference Bold" charset="1" panose="000008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jpeg" Type="http://schemas.openxmlformats.org/officeDocument/2006/relationships/image"/><Relationship Id="rId11" Target="../media/image33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3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jpeg" Type="http://schemas.openxmlformats.org/officeDocument/2006/relationships/image"/><Relationship Id="rId11" Target="../media/image36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3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3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jpeg" Type="http://schemas.openxmlformats.org/officeDocument/2006/relationships/image"/><Relationship Id="rId11" Target="../media/image41.png" Type="http://schemas.openxmlformats.org/officeDocument/2006/relationships/image"/><Relationship Id="rId12" Target="../media/image42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3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jpeg" Type="http://schemas.openxmlformats.org/officeDocument/2006/relationships/image"/><Relationship Id="rId11" Target="../media/image45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43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jpeg" Type="http://schemas.openxmlformats.org/officeDocument/2006/relationships/image"/><Relationship Id="rId11" Target="../media/image48.pn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46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jpeg" Type="http://schemas.openxmlformats.org/officeDocument/2006/relationships/image"/><Relationship Id="rId11" Target="../media/image51.png" Type="http://schemas.openxmlformats.org/officeDocument/2006/relationships/image"/><Relationship Id="rId12" Target="../media/image52.pn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4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jpeg" Type="http://schemas.openxmlformats.org/officeDocument/2006/relationships/image"/><Relationship Id="rId11" Target="../media/image55.jpeg" Type="http://schemas.openxmlformats.org/officeDocument/2006/relationships/image"/><Relationship Id="rId12" Target="../media/image56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jpeg" Type="http://schemas.openxmlformats.org/officeDocument/2006/relationships/image"/><Relationship Id="rId11" Target="../media/image59.jpeg" Type="http://schemas.openxmlformats.org/officeDocument/2006/relationships/image"/><Relationship Id="rId12" Target="../media/image60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57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61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jpeg" Type="http://schemas.openxmlformats.org/officeDocument/2006/relationships/image"/><Relationship Id="rId11" Target="../media/image65.jpeg" Type="http://schemas.openxmlformats.org/officeDocument/2006/relationships/image"/><Relationship Id="rId12" Target="../media/image66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63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67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69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https://legal.dld.go.th" TargetMode="External" Type="http://schemas.openxmlformats.org/officeDocument/2006/relationships/hyperlink"/><Relationship Id="rId12" Target="../media/image6.png" Type="http://schemas.openxmlformats.org/officeDocument/2006/relationships/image"/><Relationship Id="rId13" Target="../media/image7.svg" Type="http://schemas.openxmlformats.org/officeDocument/2006/relationships/image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73.png" Type="http://schemas.openxmlformats.org/officeDocument/2006/relationships/image"/><Relationship Id="rId5" Target="../media/image74.svg" Type="http://schemas.openxmlformats.org/officeDocument/2006/relationships/image"/><Relationship Id="rId6" Target="../media/image75.png" Type="http://schemas.openxmlformats.org/officeDocument/2006/relationships/image"/><Relationship Id="rId7" Target="../media/image76.svg" Type="http://schemas.openxmlformats.org/officeDocument/2006/relationships/image"/><Relationship Id="rId8" Target="../media/image1.png" Type="http://schemas.openxmlformats.org/officeDocument/2006/relationships/image"/><Relationship Id="rId9" Target="../media/image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jpeg" Type="http://schemas.openxmlformats.org/officeDocument/2006/relationships/image"/><Relationship Id="rId11" Target="../media/image15.jpeg" Type="http://schemas.openxmlformats.org/officeDocument/2006/relationships/image"/><Relationship Id="rId12" Target="../media/image16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jpeg" Type="http://schemas.openxmlformats.org/officeDocument/2006/relationships/image"/><Relationship Id="rId11" Target="../media/image19.jpeg" Type="http://schemas.openxmlformats.org/officeDocument/2006/relationships/image"/><Relationship Id="rId12" Target="../media/image20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21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jpeg" Type="http://schemas.openxmlformats.org/officeDocument/2006/relationships/image"/><Relationship Id="rId11" Target="../media/image26.png" Type="http://schemas.openxmlformats.org/officeDocument/2006/relationships/image"/><Relationship Id="rId12" Target="../media/image27.pn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24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jpeg" Type="http://schemas.openxmlformats.org/officeDocument/2006/relationships/image"/><Relationship Id="rId11" Target="../media/image30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2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05664" y="-1555285"/>
            <a:ext cx="13050565" cy="11215329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-7332222" y="7278857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0"/>
                </a:moveTo>
                <a:lnTo>
                  <a:pt x="32655892" y="0"/>
                </a:lnTo>
                <a:lnTo>
                  <a:pt x="32655892" y="10642022"/>
                </a:lnTo>
                <a:lnTo>
                  <a:pt x="0" y="1064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89226" y="1719243"/>
            <a:ext cx="12740474" cy="7763727"/>
          </a:xfrm>
          <a:custGeom>
            <a:avLst/>
            <a:gdLst/>
            <a:ahLst/>
            <a:cxnLst/>
            <a:rect r="r" b="b" t="t" l="l"/>
            <a:pathLst>
              <a:path h="7763727" w="12740474">
                <a:moveTo>
                  <a:pt x="0" y="0"/>
                </a:moveTo>
                <a:lnTo>
                  <a:pt x="12740474" y="0"/>
                </a:lnTo>
                <a:lnTo>
                  <a:pt x="12740474" y="7763726"/>
                </a:lnTo>
                <a:lnTo>
                  <a:pt x="0" y="776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1348300">
            <a:off x="-758231" y="7898944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10642023"/>
                </a:moveTo>
                <a:lnTo>
                  <a:pt x="32655892" y="10642023"/>
                </a:lnTo>
                <a:lnTo>
                  <a:pt x="32655892" y="0"/>
                </a:lnTo>
                <a:lnTo>
                  <a:pt x="0" y="0"/>
                </a:lnTo>
                <a:lnTo>
                  <a:pt x="0" y="10642023"/>
                </a:lnTo>
                <a:close/>
              </a:path>
            </a:pathLst>
          </a:custGeom>
          <a:blipFill>
            <a:blip r:embed="rId5">
              <a:alphaModFix amt="9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1347" y="436445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2" y="0"/>
                </a:lnTo>
                <a:lnTo>
                  <a:pt x="884872" y="964439"/>
                </a:lnTo>
                <a:lnTo>
                  <a:pt x="0" y="96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21347" y="2004993"/>
            <a:ext cx="9453138" cy="2707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46"/>
              </a:lnSpc>
            </a:pPr>
            <a:r>
              <a:rPr lang="en-US" sz="7718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แบบรายงาน</a:t>
            </a:r>
          </a:p>
          <a:p>
            <a:pPr algn="l">
              <a:lnSpc>
                <a:spcPts val="6946"/>
              </a:lnSpc>
            </a:pPr>
            <a:r>
              <a:rPr lang="en-US" sz="7718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การดำเนินการ</a:t>
            </a:r>
          </a:p>
          <a:p>
            <a:pPr algn="l">
              <a:lnSpc>
                <a:spcPts val="6946"/>
              </a:lnSpc>
            </a:pPr>
            <a:r>
              <a:rPr lang="en-US" sz="7718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ตามเกณฑ์การประเมินข้อ 7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1347" y="4832807"/>
            <a:ext cx="7722653" cy="1679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3991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องค์กรมีบรรยากาศหรือสภาพแวดล้อมที่เอื้อต่อการ</a:t>
            </a:r>
          </a:p>
          <a:p>
            <a:pPr algn="l">
              <a:lnSpc>
                <a:spcPts val="4391"/>
              </a:lnSpc>
            </a:pPr>
            <a:r>
              <a:rPr lang="en-US" sz="3991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ส่งเสริมคุณธรรมที่เปลี่ยนแปลงในทางที่ดีขึ้น</a:t>
            </a:r>
          </a:p>
          <a:p>
            <a:pPr algn="l">
              <a:lnSpc>
                <a:spcPts val="4391"/>
              </a:lnSpc>
            </a:pPr>
            <a:r>
              <a:rPr lang="en-US" sz="3991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ประจำปีงบประมาณ</a:t>
            </a:r>
            <a:r>
              <a:rPr lang="en-US" sz="3991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 พ.ศ. 2569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62422" y="639075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62422" y="965147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-1768248" y="7112581"/>
            <a:ext cx="7424773" cy="881893"/>
            <a:chOff x="0" y="0"/>
            <a:chExt cx="5132304" cy="6096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709756" y="7356305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3030327" y="310342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3"/>
                </a:lnTo>
                <a:lnTo>
                  <a:pt x="7386762" y="3365593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054515" y="5143500"/>
            <a:ext cx="2418436" cy="3916507"/>
          </a:xfrm>
          <a:custGeom>
            <a:avLst/>
            <a:gdLst/>
            <a:ahLst/>
            <a:cxnLst/>
            <a:rect r="r" b="b" t="t" l="l"/>
            <a:pathLst>
              <a:path h="3916507" w="2418436">
                <a:moveTo>
                  <a:pt x="0" y="0"/>
                </a:moveTo>
                <a:lnTo>
                  <a:pt x="2418436" y="0"/>
                </a:lnTo>
                <a:lnTo>
                  <a:pt x="2418436" y="3916507"/>
                </a:lnTo>
                <a:lnTo>
                  <a:pt x="0" y="3916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36409" y="5143500"/>
            <a:ext cx="2215183" cy="3916507"/>
          </a:xfrm>
          <a:custGeom>
            <a:avLst/>
            <a:gdLst/>
            <a:ahLst/>
            <a:cxnLst/>
            <a:rect r="r" b="b" t="t" l="l"/>
            <a:pathLst>
              <a:path h="3916507" w="2215183">
                <a:moveTo>
                  <a:pt x="0" y="0"/>
                </a:moveTo>
                <a:lnTo>
                  <a:pt x="2215182" y="0"/>
                </a:lnTo>
                <a:lnTo>
                  <a:pt x="2215182" y="3916507"/>
                </a:lnTo>
                <a:lnTo>
                  <a:pt x="0" y="3916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813816" y="5143500"/>
            <a:ext cx="2611005" cy="3916507"/>
          </a:xfrm>
          <a:custGeom>
            <a:avLst/>
            <a:gdLst/>
            <a:ahLst/>
            <a:cxnLst/>
            <a:rect r="r" b="b" t="t" l="l"/>
            <a:pathLst>
              <a:path h="3916507" w="2611005">
                <a:moveTo>
                  <a:pt x="0" y="0"/>
                </a:moveTo>
                <a:lnTo>
                  <a:pt x="2611005" y="0"/>
                </a:lnTo>
                <a:lnTo>
                  <a:pt x="2611005" y="3916507"/>
                </a:lnTo>
                <a:lnTo>
                  <a:pt x="0" y="3916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84536" y="2717698"/>
            <a:ext cx="11527299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3. โครงการรณรงค์การมาปฏิบัติงานตรงต่อเวลา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หลังทำกิจกรรม ”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58400" y="9651415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05664" y="-1555285"/>
            <a:ext cx="13050565" cy="11215329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-7332222" y="7278857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0"/>
                </a:moveTo>
                <a:lnTo>
                  <a:pt x="32655892" y="0"/>
                </a:lnTo>
                <a:lnTo>
                  <a:pt x="32655892" y="10642022"/>
                </a:lnTo>
                <a:lnTo>
                  <a:pt x="0" y="1064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89226" y="1719243"/>
            <a:ext cx="12740474" cy="7763727"/>
          </a:xfrm>
          <a:custGeom>
            <a:avLst/>
            <a:gdLst/>
            <a:ahLst/>
            <a:cxnLst/>
            <a:rect r="r" b="b" t="t" l="l"/>
            <a:pathLst>
              <a:path h="7763727" w="12740474">
                <a:moveTo>
                  <a:pt x="0" y="0"/>
                </a:moveTo>
                <a:lnTo>
                  <a:pt x="12740474" y="0"/>
                </a:lnTo>
                <a:lnTo>
                  <a:pt x="12740474" y="7763726"/>
                </a:lnTo>
                <a:lnTo>
                  <a:pt x="0" y="776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1348300">
            <a:off x="-758231" y="7898944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10642023"/>
                </a:moveTo>
                <a:lnTo>
                  <a:pt x="32655892" y="10642023"/>
                </a:lnTo>
                <a:lnTo>
                  <a:pt x="32655892" y="0"/>
                </a:lnTo>
                <a:lnTo>
                  <a:pt x="0" y="0"/>
                </a:lnTo>
                <a:lnTo>
                  <a:pt x="0" y="10642023"/>
                </a:lnTo>
                <a:close/>
              </a:path>
            </a:pathLst>
          </a:custGeom>
          <a:blipFill>
            <a:blip r:embed="rId5">
              <a:alphaModFix amt="9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1347" y="436445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2" y="0"/>
                </a:lnTo>
                <a:lnTo>
                  <a:pt x="884872" y="964439"/>
                </a:lnTo>
                <a:lnTo>
                  <a:pt x="0" y="96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9092" y="3389957"/>
            <a:ext cx="9701581" cy="1933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4. โครงการรณรงค์การแต่งกาย</a:t>
            </a:r>
          </a:p>
          <a:p>
            <a:pPr algn="l">
              <a:lnSpc>
                <a:spcPts val="7200"/>
              </a:lnSpc>
            </a:pP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                         </a:t>
            </a: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ตามระเบียบ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62422" y="639075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62422" y="965147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1768248" y="7112581"/>
            <a:ext cx="7424773" cy="881893"/>
            <a:chOff x="0" y="0"/>
            <a:chExt cx="5132304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45630" y="7358888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409906" y="65507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3"/>
                </a:lnTo>
                <a:lnTo>
                  <a:pt x="7386762" y="3365593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91996" y="5367766"/>
            <a:ext cx="4304569" cy="3228427"/>
          </a:xfrm>
          <a:custGeom>
            <a:avLst/>
            <a:gdLst/>
            <a:ahLst/>
            <a:cxnLst/>
            <a:rect r="r" b="b" t="t" l="l"/>
            <a:pathLst>
              <a:path h="3228427" w="4304569">
                <a:moveTo>
                  <a:pt x="0" y="0"/>
                </a:moveTo>
                <a:lnTo>
                  <a:pt x="4304570" y="0"/>
                </a:lnTo>
                <a:lnTo>
                  <a:pt x="4304570" y="3228427"/>
                </a:lnTo>
                <a:lnTo>
                  <a:pt x="0" y="32284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991715" y="5367766"/>
            <a:ext cx="4304569" cy="3228427"/>
          </a:xfrm>
          <a:custGeom>
            <a:avLst/>
            <a:gdLst/>
            <a:ahLst/>
            <a:cxnLst/>
            <a:rect r="r" b="b" t="t" l="l"/>
            <a:pathLst>
              <a:path h="3228427" w="4304569">
                <a:moveTo>
                  <a:pt x="0" y="0"/>
                </a:moveTo>
                <a:lnTo>
                  <a:pt x="4304570" y="0"/>
                </a:lnTo>
                <a:lnTo>
                  <a:pt x="4304570" y="3228427"/>
                </a:lnTo>
                <a:lnTo>
                  <a:pt x="0" y="3228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09074" y="4657771"/>
            <a:ext cx="2594213" cy="4648418"/>
          </a:xfrm>
          <a:custGeom>
            <a:avLst/>
            <a:gdLst/>
            <a:ahLst/>
            <a:cxnLst/>
            <a:rect r="r" b="b" t="t" l="l"/>
            <a:pathLst>
              <a:path h="4648418" w="2594213">
                <a:moveTo>
                  <a:pt x="0" y="0"/>
                </a:moveTo>
                <a:lnTo>
                  <a:pt x="2594213" y="0"/>
                </a:lnTo>
                <a:lnTo>
                  <a:pt x="2594213" y="4648418"/>
                </a:lnTo>
                <a:lnTo>
                  <a:pt x="0" y="46484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84536" y="2717698"/>
            <a:ext cx="11331704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4. โครงการรณรงค์การแต่งกายตามระเบียบ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ก่อนทำกิจกรรม ”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69648" y="9679537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409906" y="65507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3"/>
                </a:lnTo>
                <a:lnTo>
                  <a:pt x="7386762" y="3365593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695705" y="5270766"/>
            <a:ext cx="4098202" cy="3582954"/>
          </a:xfrm>
          <a:custGeom>
            <a:avLst/>
            <a:gdLst/>
            <a:ahLst/>
            <a:cxnLst/>
            <a:rect r="r" b="b" t="t" l="l"/>
            <a:pathLst>
              <a:path h="3582954" w="4098202">
                <a:moveTo>
                  <a:pt x="0" y="0"/>
                </a:moveTo>
                <a:lnTo>
                  <a:pt x="4098202" y="0"/>
                </a:lnTo>
                <a:lnTo>
                  <a:pt x="4098202" y="3582954"/>
                </a:lnTo>
                <a:lnTo>
                  <a:pt x="0" y="35829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975483" y="4339172"/>
            <a:ext cx="3616812" cy="4919128"/>
          </a:xfrm>
          <a:custGeom>
            <a:avLst/>
            <a:gdLst/>
            <a:ahLst/>
            <a:cxnLst/>
            <a:rect r="r" b="b" t="t" l="l"/>
            <a:pathLst>
              <a:path h="4919128" w="3616812">
                <a:moveTo>
                  <a:pt x="0" y="0"/>
                </a:moveTo>
                <a:lnTo>
                  <a:pt x="3616812" y="0"/>
                </a:lnTo>
                <a:lnTo>
                  <a:pt x="3616812" y="4919128"/>
                </a:lnTo>
                <a:lnTo>
                  <a:pt x="0" y="4919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84536" y="2717698"/>
            <a:ext cx="11331704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4. โครงการรณรงค์การแต่งกายตามระเบียบ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หลังทำกิจกรรม ”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64024" y="9668288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05664" y="-1555285"/>
            <a:ext cx="13050565" cy="11215329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-7332222" y="7278857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0"/>
                </a:moveTo>
                <a:lnTo>
                  <a:pt x="32655892" y="0"/>
                </a:lnTo>
                <a:lnTo>
                  <a:pt x="32655892" y="10642022"/>
                </a:lnTo>
                <a:lnTo>
                  <a:pt x="0" y="1064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89226" y="1719243"/>
            <a:ext cx="12740474" cy="7763727"/>
          </a:xfrm>
          <a:custGeom>
            <a:avLst/>
            <a:gdLst/>
            <a:ahLst/>
            <a:cxnLst/>
            <a:rect r="r" b="b" t="t" l="l"/>
            <a:pathLst>
              <a:path h="7763727" w="12740474">
                <a:moveTo>
                  <a:pt x="0" y="0"/>
                </a:moveTo>
                <a:lnTo>
                  <a:pt x="12740474" y="0"/>
                </a:lnTo>
                <a:lnTo>
                  <a:pt x="12740474" y="7763726"/>
                </a:lnTo>
                <a:lnTo>
                  <a:pt x="0" y="776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1348300">
            <a:off x="-758231" y="7898944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10642023"/>
                </a:moveTo>
                <a:lnTo>
                  <a:pt x="32655892" y="10642023"/>
                </a:lnTo>
                <a:lnTo>
                  <a:pt x="32655892" y="0"/>
                </a:lnTo>
                <a:lnTo>
                  <a:pt x="0" y="0"/>
                </a:lnTo>
                <a:lnTo>
                  <a:pt x="0" y="10642023"/>
                </a:lnTo>
                <a:close/>
              </a:path>
            </a:pathLst>
          </a:custGeom>
          <a:blipFill>
            <a:blip r:embed="rId5">
              <a:alphaModFix amt="9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1347" y="436445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2" y="0"/>
                </a:lnTo>
                <a:lnTo>
                  <a:pt x="884872" y="964439"/>
                </a:lnTo>
                <a:lnTo>
                  <a:pt x="0" y="96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9092" y="3389957"/>
            <a:ext cx="10017779" cy="1933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5. โครงการการต่อต้านการทุจริต               </a:t>
            </a:r>
          </a:p>
          <a:p>
            <a:pPr algn="l">
              <a:lnSpc>
                <a:spcPts val="7200"/>
              </a:lnSpc>
            </a:pP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         </a:t>
            </a: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ประจำปีงบประมาณ 2569  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62422" y="639075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62422" y="965147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1768248" y="7112581"/>
            <a:ext cx="7424773" cy="881893"/>
            <a:chOff x="0" y="0"/>
            <a:chExt cx="5132304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62504" y="7364513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409906" y="65507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3"/>
                </a:lnTo>
                <a:lnTo>
                  <a:pt x="7386762" y="3365593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67015" y="5423873"/>
            <a:ext cx="4012754" cy="3368020"/>
          </a:xfrm>
          <a:custGeom>
            <a:avLst/>
            <a:gdLst/>
            <a:ahLst/>
            <a:cxnLst/>
            <a:rect r="r" b="b" t="t" l="l"/>
            <a:pathLst>
              <a:path h="3368020" w="4012754">
                <a:moveTo>
                  <a:pt x="0" y="0"/>
                </a:moveTo>
                <a:lnTo>
                  <a:pt x="4012754" y="0"/>
                </a:lnTo>
                <a:lnTo>
                  <a:pt x="4012754" y="3368020"/>
                </a:lnTo>
                <a:lnTo>
                  <a:pt x="0" y="33680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380" t="0" r="-21407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471584" y="5423873"/>
            <a:ext cx="4020214" cy="3350545"/>
          </a:xfrm>
          <a:custGeom>
            <a:avLst/>
            <a:gdLst/>
            <a:ahLst/>
            <a:cxnLst/>
            <a:rect r="r" b="b" t="t" l="l"/>
            <a:pathLst>
              <a:path h="3350545" w="4020214">
                <a:moveTo>
                  <a:pt x="0" y="0"/>
                </a:moveTo>
                <a:lnTo>
                  <a:pt x="4020214" y="0"/>
                </a:lnTo>
                <a:lnTo>
                  <a:pt x="4020214" y="3350545"/>
                </a:lnTo>
                <a:lnTo>
                  <a:pt x="0" y="33505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957" t="0" r="-7141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820968" y="4889997"/>
            <a:ext cx="3178442" cy="4702997"/>
          </a:xfrm>
          <a:custGeom>
            <a:avLst/>
            <a:gdLst/>
            <a:ahLst/>
            <a:cxnLst/>
            <a:rect r="r" b="b" t="t" l="l"/>
            <a:pathLst>
              <a:path h="4702997" w="3178442">
                <a:moveTo>
                  <a:pt x="0" y="0"/>
                </a:moveTo>
                <a:lnTo>
                  <a:pt x="3178442" y="0"/>
                </a:lnTo>
                <a:lnTo>
                  <a:pt x="3178442" y="4702997"/>
                </a:lnTo>
                <a:lnTo>
                  <a:pt x="0" y="47029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332785" y="4889997"/>
            <a:ext cx="3788200" cy="4702997"/>
          </a:xfrm>
          <a:custGeom>
            <a:avLst/>
            <a:gdLst/>
            <a:ahLst/>
            <a:cxnLst/>
            <a:rect r="r" b="b" t="t" l="l"/>
            <a:pathLst>
              <a:path h="4702997" w="3788200">
                <a:moveTo>
                  <a:pt x="0" y="0"/>
                </a:moveTo>
                <a:lnTo>
                  <a:pt x="3788200" y="0"/>
                </a:lnTo>
                <a:lnTo>
                  <a:pt x="3788200" y="4702997"/>
                </a:lnTo>
                <a:lnTo>
                  <a:pt x="0" y="47029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84536" y="2717698"/>
            <a:ext cx="17322825" cy="194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5. โครงการการต่อต้านการทุจริต</a:t>
            </a:r>
          </a:p>
          <a:p>
            <a:pPr algn="l">
              <a:lnSpc>
                <a:spcPts val="615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                       ประจำปีงบประมาณ 2569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ก่อนทำกิจกรรม ”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80897" y="9657040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409906" y="65507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3"/>
                </a:lnTo>
                <a:lnTo>
                  <a:pt x="7386762" y="3365593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17783" y="5522566"/>
            <a:ext cx="4754434" cy="3170634"/>
          </a:xfrm>
          <a:custGeom>
            <a:avLst/>
            <a:gdLst/>
            <a:ahLst/>
            <a:cxnLst/>
            <a:rect r="r" b="b" t="t" l="l"/>
            <a:pathLst>
              <a:path h="3170634" w="4754434">
                <a:moveTo>
                  <a:pt x="0" y="0"/>
                </a:moveTo>
                <a:lnTo>
                  <a:pt x="4754435" y="0"/>
                </a:lnTo>
                <a:lnTo>
                  <a:pt x="4754435" y="3170634"/>
                </a:lnTo>
                <a:lnTo>
                  <a:pt x="0" y="31706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175208" y="5522566"/>
            <a:ext cx="4754434" cy="3170634"/>
          </a:xfrm>
          <a:custGeom>
            <a:avLst/>
            <a:gdLst/>
            <a:ahLst/>
            <a:cxnLst/>
            <a:rect r="r" b="b" t="t" l="l"/>
            <a:pathLst>
              <a:path h="3170634" w="4754434">
                <a:moveTo>
                  <a:pt x="0" y="0"/>
                </a:moveTo>
                <a:lnTo>
                  <a:pt x="4754434" y="0"/>
                </a:lnTo>
                <a:lnTo>
                  <a:pt x="4754434" y="3170634"/>
                </a:lnTo>
                <a:lnTo>
                  <a:pt x="0" y="31706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034542" y="5522566"/>
            <a:ext cx="3935674" cy="3170634"/>
          </a:xfrm>
          <a:custGeom>
            <a:avLst/>
            <a:gdLst/>
            <a:ahLst/>
            <a:cxnLst/>
            <a:rect r="r" b="b" t="t" l="l"/>
            <a:pathLst>
              <a:path h="3170634" w="3935674">
                <a:moveTo>
                  <a:pt x="0" y="0"/>
                </a:moveTo>
                <a:lnTo>
                  <a:pt x="3935675" y="0"/>
                </a:lnTo>
                <a:lnTo>
                  <a:pt x="3935675" y="3170634"/>
                </a:lnTo>
                <a:lnTo>
                  <a:pt x="0" y="31706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84536" y="2717698"/>
            <a:ext cx="17322825" cy="194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5. โครงการการต่อต้านการทุจริต</a:t>
            </a:r>
          </a:p>
          <a:p>
            <a:pPr algn="l">
              <a:lnSpc>
                <a:spcPts val="615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                       ประจำปีงบประมาณ 2569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หลังทำกิจกรรม ”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64024" y="9657040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05664" y="-1555285"/>
            <a:ext cx="13050565" cy="11215329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-7332222" y="7278857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0"/>
                </a:moveTo>
                <a:lnTo>
                  <a:pt x="32655892" y="0"/>
                </a:lnTo>
                <a:lnTo>
                  <a:pt x="32655892" y="10642022"/>
                </a:lnTo>
                <a:lnTo>
                  <a:pt x="0" y="1064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89226" y="1719243"/>
            <a:ext cx="12740474" cy="7763727"/>
          </a:xfrm>
          <a:custGeom>
            <a:avLst/>
            <a:gdLst/>
            <a:ahLst/>
            <a:cxnLst/>
            <a:rect r="r" b="b" t="t" l="l"/>
            <a:pathLst>
              <a:path h="7763727" w="12740474">
                <a:moveTo>
                  <a:pt x="0" y="0"/>
                </a:moveTo>
                <a:lnTo>
                  <a:pt x="12740474" y="0"/>
                </a:lnTo>
                <a:lnTo>
                  <a:pt x="12740474" y="7763726"/>
                </a:lnTo>
                <a:lnTo>
                  <a:pt x="0" y="776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1348300">
            <a:off x="-758231" y="7898944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10642023"/>
                </a:moveTo>
                <a:lnTo>
                  <a:pt x="32655892" y="10642023"/>
                </a:lnTo>
                <a:lnTo>
                  <a:pt x="32655892" y="0"/>
                </a:lnTo>
                <a:lnTo>
                  <a:pt x="0" y="0"/>
                </a:lnTo>
                <a:lnTo>
                  <a:pt x="0" y="10642023"/>
                </a:lnTo>
                <a:close/>
              </a:path>
            </a:pathLst>
          </a:custGeom>
          <a:blipFill>
            <a:blip r:embed="rId5">
              <a:alphaModFix amt="9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1347" y="436445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2" y="0"/>
                </a:lnTo>
                <a:lnTo>
                  <a:pt x="884872" y="964439"/>
                </a:lnTo>
                <a:lnTo>
                  <a:pt x="0" y="96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23133" y="2817860"/>
            <a:ext cx="10260825" cy="2783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4"/>
              </a:lnSpc>
            </a:pPr>
            <a:r>
              <a:rPr lang="en-US" sz="7805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6. โครงการให้คำปรึกษาทางกฎหมายตามช่องทางสื่ออิเล็กทรอนิกส์</a:t>
            </a:r>
            <a:r>
              <a:rPr lang="en-US" sz="7805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แล</a:t>
            </a:r>
            <a:r>
              <a:rPr lang="en-US" sz="7805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ะช่องทางสื่อประชาสัมพันธ์ต่างๆ  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62422" y="639075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62422" y="965147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1768248" y="7112581"/>
            <a:ext cx="7424773" cy="881893"/>
            <a:chOff x="0" y="0"/>
            <a:chExt cx="5132304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23133" y="7353264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3567906" y="223145"/>
            <a:ext cx="6024059" cy="2744712"/>
          </a:xfrm>
          <a:custGeom>
            <a:avLst/>
            <a:gdLst/>
            <a:ahLst/>
            <a:cxnLst/>
            <a:rect r="r" b="b" t="t" l="l"/>
            <a:pathLst>
              <a:path h="2744712" w="6024059">
                <a:moveTo>
                  <a:pt x="6024060" y="0"/>
                </a:moveTo>
                <a:lnTo>
                  <a:pt x="0" y="0"/>
                </a:lnTo>
                <a:lnTo>
                  <a:pt x="0" y="2744712"/>
                </a:lnTo>
                <a:lnTo>
                  <a:pt x="6024060" y="2744712"/>
                </a:lnTo>
                <a:lnTo>
                  <a:pt x="602406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251837" y="5402882"/>
            <a:ext cx="4527142" cy="3396123"/>
          </a:xfrm>
          <a:custGeom>
            <a:avLst/>
            <a:gdLst/>
            <a:ahLst/>
            <a:cxnLst/>
            <a:rect r="r" b="b" t="t" l="l"/>
            <a:pathLst>
              <a:path h="3396123" w="4527142">
                <a:moveTo>
                  <a:pt x="0" y="0"/>
                </a:moveTo>
                <a:lnTo>
                  <a:pt x="4527141" y="0"/>
                </a:lnTo>
                <a:lnTo>
                  <a:pt x="4527141" y="3396122"/>
                </a:lnTo>
                <a:lnTo>
                  <a:pt x="0" y="33961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209633" y="5402882"/>
            <a:ext cx="4527142" cy="3396123"/>
          </a:xfrm>
          <a:custGeom>
            <a:avLst/>
            <a:gdLst/>
            <a:ahLst/>
            <a:cxnLst/>
            <a:rect r="r" b="b" t="t" l="l"/>
            <a:pathLst>
              <a:path h="3396123" w="4527142">
                <a:moveTo>
                  <a:pt x="0" y="0"/>
                </a:moveTo>
                <a:lnTo>
                  <a:pt x="4527142" y="0"/>
                </a:lnTo>
                <a:lnTo>
                  <a:pt x="4527142" y="3396122"/>
                </a:lnTo>
                <a:lnTo>
                  <a:pt x="0" y="3396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165400" y="4370399"/>
            <a:ext cx="3870764" cy="5475655"/>
          </a:xfrm>
          <a:custGeom>
            <a:avLst/>
            <a:gdLst/>
            <a:ahLst/>
            <a:cxnLst/>
            <a:rect r="r" b="b" t="t" l="l"/>
            <a:pathLst>
              <a:path h="5475655" w="3870764">
                <a:moveTo>
                  <a:pt x="0" y="0"/>
                </a:moveTo>
                <a:lnTo>
                  <a:pt x="3870763" y="0"/>
                </a:lnTo>
                <a:lnTo>
                  <a:pt x="3870763" y="5475655"/>
                </a:lnTo>
                <a:lnTo>
                  <a:pt x="0" y="54756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84536" y="2571139"/>
            <a:ext cx="17322825" cy="165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6. โครงการให้คำปรึกษาทางกฎหมาย</a:t>
            </a:r>
          </a:p>
          <a:p>
            <a:pPr algn="l">
              <a:lnSpc>
                <a:spcPts val="615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ตามช่องทางสื่ออิเล็กทรอนิกส์</a:t>
            </a: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และช่องทางสื่อประชาสัมพันธ์ต่างๆ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ก่อนทำกิจกรรม ”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64024" y="9651415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3567906" y="223145"/>
            <a:ext cx="6024059" cy="2744712"/>
          </a:xfrm>
          <a:custGeom>
            <a:avLst/>
            <a:gdLst/>
            <a:ahLst/>
            <a:cxnLst/>
            <a:rect r="r" b="b" t="t" l="l"/>
            <a:pathLst>
              <a:path h="2744712" w="6024059">
                <a:moveTo>
                  <a:pt x="6024060" y="0"/>
                </a:moveTo>
                <a:lnTo>
                  <a:pt x="0" y="0"/>
                </a:lnTo>
                <a:lnTo>
                  <a:pt x="0" y="2744712"/>
                </a:lnTo>
                <a:lnTo>
                  <a:pt x="6024060" y="2744712"/>
                </a:lnTo>
                <a:lnTo>
                  <a:pt x="602406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71632" y="5515260"/>
            <a:ext cx="5206536" cy="3234016"/>
          </a:xfrm>
          <a:custGeom>
            <a:avLst/>
            <a:gdLst/>
            <a:ahLst/>
            <a:cxnLst/>
            <a:rect r="r" b="b" t="t" l="l"/>
            <a:pathLst>
              <a:path h="3234016" w="5206536">
                <a:moveTo>
                  <a:pt x="0" y="0"/>
                </a:moveTo>
                <a:lnTo>
                  <a:pt x="5206536" y="0"/>
                </a:lnTo>
                <a:lnTo>
                  <a:pt x="5206536" y="3234016"/>
                </a:lnTo>
                <a:lnTo>
                  <a:pt x="0" y="3234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03049" y="5500552"/>
            <a:ext cx="4313064" cy="3234016"/>
          </a:xfrm>
          <a:custGeom>
            <a:avLst/>
            <a:gdLst/>
            <a:ahLst/>
            <a:cxnLst/>
            <a:rect r="r" b="b" t="t" l="l"/>
            <a:pathLst>
              <a:path h="3234016" w="4313064">
                <a:moveTo>
                  <a:pt x="0" y="0"/>
                </a:moveTo>
                <a:lnTo>
                  <a:pt x="4313064" y="0"/>
                </a:lnTo>
                <a:lnTo>
                  <a:pt x="4313064" y="3234015"/>
                </a:lnTo>
                <a:lnTo>
                  <a:pt x="0" y="3234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642645" y="5143376"/>
            <a:ext cx="5173723" cy="1974184"/>
          </a:xfrm>
          <a:custGeom>
            <a:avLst/>
            <a:gdLst/>
            <a:ahLst/>
            <a:cxnLst/>
            <a:rect r="r" b="b" t="t" l="l"/>
            <a:pathLst>
              <a:path h="1974184" w="5173723">
                <a:moveTo>
                  <a:pt x="0" y="0"/>
                </a:moveTo>
                <a:lnTo>
                  <a:pt x="5173723" y="0"/>
                </a:lnTo>
                <a:lnTo>
                  <a:pt x="5173723" y="1974183"/>
                </a:lnTo>
                <a:lnTo>
                  <a:pt x="0" y="1974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642645" y="7356196"/>
            <a:ext cx="5173723" cy="1902104"/>
          </a:xfrm>
          <a:custGeom>
            <a:avLst/>
            <a:gdLst/>
            <a:ahLst/>
            <a:cxnLst/>
            <a:rect r="r" b="b" t="t" l="l"/>
            <a:pathLst>
              <a:path h="1902104" w="5173723">
                <a:moveTo>
                  <a:pt x="0" y="0"/>
                </a:moveTo>
                <a:lnTo>
                  <a:pt x="5173723" y="0"/>
                </a:lnTo>
                <a:lnTo>
                  <a:pt x="5173723" y="1902104"/>
                </a:lnTo>
                <a:lnTo>
                  <a:pt x="0" y="19021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84536" y="2571139"/>
            <a:ext cx="17322825" cy="165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6. โครงการให้คำปรึกษาทางกฎหมาย</a:t>
            </a:r>
          </a:p>
          <a:p>
            <a:pPr algn="l">
              <a:lnSpc>
                <a:spcPts val="615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ตามช่องทางสื่ออิเล็กทรอนิกส์</a:t>
            </a: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และช่องทางสื่อประชาสัมพันธ์ต่างๆ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หลังทำกิจกรรม ”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58400" y="9645791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05664" y="-1555285"/>
            <a:ext cx="13050565" cy="11215329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-7332222" y="7278857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0"/>
                </a:moveTo>
                <a:lnTo>
                  <a:pt x="32655892" y="0"/>
                </a:lnTo>
                <a:lnTo>
                  <a:pt x="32655892" y="10642022"/>
                </a:lnTo>
                <a:lnTo>
                  <a:pt x="0" y="1064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89226" y="1719243"/>
            <a:ext cx="12740474" cy="7763727"/>
          </a:xfrm>
          <a:custGeom>
            <a:avLst/>
            <a:gdLst/>
            <a:ahLst/>
            <a:cxnLst/>
            <a:rect r="r" b="b" t="t" l="l"/>
            <a:pathLst>
              <a:path h="7763727" w="12740474">
                <a:moveTo>
                  <a:pt x="0" y="0"/>
                </a:moveTo>
                <a:lnTo>
                  <a:pt x="12740474" y="0"/>
                </a:lnTo>
                <a:lnTo>
                  <a:pt x="12740474" y="7763726"/>
                </a:lnTo>
                <a:lnTo>
                  <a:pt x="0" y="776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1348300">
            <a:off x="-758231" y="7898944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10642023"/>
                </a:moveTo>
                <a:lnTo>
                  <a:pt x="32655892" y="10642023"/>
                </a:lnTo>
                <a:lnTo>
                  <a:pt x="32655892" y="0"/>
                </a:lnTo>
                <a:lnTo>
                  <a:pt x="0" y="0"/>
                </a:lnTo>
                <a:lnTo>
                  <a:pt x="0" y="10642023"/>
                </a:lnTo>
                <a:close/>
              </a:path>
            </a:pathLst>
          </a:custGeom>
          <a:blipFill>
            <a:blip r:embed="rId5">
              <a:alphaModFix amt="9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1347" y="436445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2" y="0"/>
                </a:lnTo>
                <a:lnTo>
                  <a:pt x="884872" y="964439"/>
                </a:lnTo>
                <a:lnTo>
                  <a:pt x="0" y="96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3389957"/>
            <a:ext cx="8074758" cy="1933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1. โครงการมาตรการ</a:t>
            </a:r>
          </a:p>
          <a:p>
            <a:pPr algn="l">
              <a:lnSpc>
                <a:spcPts val="7200"/>
              </a:lnSpc>
            </a:pP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           </a:t>
            </a: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ประหยัดกระดาษ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62422" y="639075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62422" y="965147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1768248" y="7112581"/>
            <a:ext cx="7424773" cy="881893"/>
            <a:chOff x="0" y="0"/>
            <a:chExt cx="5132304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09756" y="7353264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05664" y="-1555285"/>
            <a:ext cx="13050565" cy="11215329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-7332222" y="7278857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0"/>
                </a:moveTo>
                <a:lnTo>
                  <a:pt x="32655892" y="0"/>
                </a:lnTo>
                <a:lnTo>
                  <a:pt x="32655892" y="10642022"/>
                </a:lnTo>
                <a:lnTo>
                  <a:pt x="0" y="1064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89226" y="1719243"/>
            <a:ext cx="12740474" cy="7763727"/>
          </a:xfrm>
          <a:custGeom>
            <a:avLst/>
            <a:gdLst/>
            <a:ahLst/>
            <a:cxnLst/>
            <a:rect r="r" b="b" t="t" l="l"/>
            <a:pathLst>
              <a:path h="7763727" w="12740474">
                <a:moveTo>
                  <a:pt x="0" y="0"/>
                </a:moveTo>
                <a:lnTo>
                  <a:pt x="12740474" y="0"/>
                </a:lnTo>
                <a:lnTo>
                  <a:pt x="12740474" y="7763726"/>
                </a:lnTo>
                <a:lnTo>
                  <a:pt x="0" y="776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1348300">
            <a:off x="-758231" y="7898944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10642023"/>
                </a:moveTo>
                <a:lnTo>
                  <a:pt x="32655892" y="10642023"/>
                </a:lnTo>
                <a:lnTo>
                  <a:pt x="32655892" y="0"/>
                </a:lnTo>
                <a:lnTo>
                  <a:pt x="0" y="0"/>
                </a:lnTo>
                <a:lnTo>
                  <a:pt x="0" y="10642023"/>
                </a:lnTo>
                <a:close/>
              </a:path>
            </a:pathLst>
          </a:custGeom>
          <a:blipFill>
            <a:blip r:embed="rId5">
              <a:alphaModFix amt="9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1347" y="436445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2" y="0"/>
                </a:lnTo>
                <a:lnTo>
                  <a:pt x="884872" y="964439"/>
                </a:lnTo>
                <a:lnTo>
                  <a:pt x="0" y="96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40071" y="3185276"/>
            <a:ext cx="10520273" cy="1934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2"/>
              </a:lnSpc>
            </a:pPr>
            <a:r>
              <a:rPr lang="en-US" sz="800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7. โครงการกิจกรรมจิตอาสาและบำเพ็ญประโยชน์</a:t>
            </a:r>
            <a:r>
              <a:rPr lang="en-US" sz="800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แล</a:t>
            </a:r>
            <a:r>
              <a:rPr lang="en-US" sz="800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ะสาธารณกุศล 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62422" y="639075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62422" y="965147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1768248" y="7112581"/>
            <a:ext cx="7424773" cy="881893"/>
            <a:chOff x="0" y="0"/>
            <a:chExt cx="5132304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09756" y="7358888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409906" y="35486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4"/>
                </a:lnTo>
                <a:lnTo>
                  <a:pt x="7386762" y="3365594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78674" y="5362338"/>
            <a:ext cx="4583517" cy="1390562"/>
          </a:xfrm>
          <a:custGeom>
            <a:avLst/>
            <a:gdLst/>
            <a:ahLst/>
            <a:cxnLst/>
            <a:rect r="r" b="b" t="t" l="l"/>
            <a:pathLst>
              <a:path h="1390562" w="4583517">
                <a:moveTo>
                  <a:pt x="0" y="0"/>
                </a:moveTo>
                <a:lnTo>
                  <a:pt x="4583517" y="0"/>
                </a:lnTo>
                <a:lnTo>
                  <a:pt x="4583517" y="1390561"/>
                </a:lnTo>
                <a:lnTo>
                  <a:pt x="0" y="13905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88581" r="0" b="-5835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8674" y="7053343"/>
            <a:ext cx="4583517" cy="1444329"/>
          </a:xfrm>
          <a:custGeom>
            <a:avLst/>
            <a:gdLst/>
            <a:ahLst/>
            <a:cxnLst/>
            <a:rect r="r" b="b" t="t" l="l"/>
            <a:pathLst>
              <a:path h="1444329" w="4583517">
                <a:moveTo>
                  <a:pt x="0" y="0"/>
                </a:moveTo>
                <a:lnTo>
                  <a:pt x="4583517" y="0"/>
                </a:lnTo>
                <a:lnTo>
                  <a:pt x="4583517" y="1444329"/>
                </a:lnTo>
                <a:lnTo>
                  <a:pt x="0" y="1444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59466" r="0" b="-51964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559679" y="5362338"/>
            <a:ext cx="4180445" cy="3135334"/>
          </a:xfrm>
          <a:custGeom>
            <a:avLst/>
            <a:gdLst/>
            <a:ahLst/>
            <a:cxnLst/>
            <a:rect r="r" b="b" t="t" l="l"/>
            <a:pathLst>
              <a:path h="3135334" w="4180445">
                <a:moveTo>
                  <a:pt x="0" y="0"/>
                </a:moveTo>
                <a:lnTo>
                  <a:pt x="4180445" y="0"/>
                </a:lnTo>
                <a:lnTo>
                  <a:pt x="4180445" y="3135334"/>
                </a:lnTo>
                <a:lnTo>
                  <a:pt x="0" y="3135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035399" y="5362338"/>
            <a:ext cx="5573927" cy="3135334"/>
          </a:xfrm>
          <a:custGeom>
            <a:avLst/>
            <a:gdLst/>
            <a:ahLst/>
            <a:cxnLst/>
            <a:rect r="r" b="b" t="t" l="l"/>
            <a:pathLst>
              <a:path h="3135334" w="5573927">
                <a:moveTo>
                  <a:pt x="0" y="0"/>
                </a:moveTo>
                <a:lnTo>
                  <a:pt x="5573927" y="0"/>
                </a:lnTo>
                <a:lnTo>
                  <a:pt x="5573927" y="3135334"/>
                </a:lnTo>
                <a:lnTo>
                  <a:pt x="0" y="3135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84536" y="2717698"/>
            <a:ext cx="17322825" cy="194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7. โครงการกิจกรรมจิตอาสาและ</a:t>
            </a:r>
          </a:p>
          <a:p>
            <a:pPr algn="l">
              <a:lnSpc>
                <a:spcPts val="615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                     บำเพ็ญประโยชน์ และสาธารณกุศล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ก่อนทำกิจกรรม ”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58400" y="9651415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409906" y="35486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4"/>
                </a:lnTo>
                <a:lnTo>
                  <a:pt x="7386762" y="3365594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57949" y="5352321"/>
            <a:ext cx="4122313" cy="3091735"/>
          </a:xfrm>
          <a:custGeom>
            <a:avLst/>
            <a:gdLst/>
            <a:ahLst/>
            <a:cxnLst/>
            <a:rect r="r" b="b" t="t" l="l"/>
            <a:pathLst>
              <a:path h="3091735" w="4122313">
                <a:moveTo>
                  <a:pt x="0" y="0"/>
                </a:moveTo>
                <a:lnTo>
                  <a:pt x="4122313" y="0"/>
                </a:lnTo>
                <a:lnTo>
                  <a:pt x="4122313" y="3091735"/>
                </a:lnTo>
                <a:lnTo>
                  <a:pt x="0" y="30917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93524" y="5352321"/>
            <a:ext cx="4093247" cy="3069935"/>
          </a:xfrm>
          <a:custGeom>
            <a:avLst/>
            <a:gdLst/>
            <a:ahLst/>
            <a:cxnLst/>
            <a:rect r="r" b="b" t="t" l="l"/>
            <a:pathLst>
              <a:path h="3069935" w="4093247">
                <a:moveTo>
                  <a:pt x="0" y="0"/>
                </a:moveTo>
                <a:lnTo>
                  <a:pt x="4093247" y="0"/>
                </a:lnTo>
                <a:lnTo>
                  <a:pt x="4093247" y="3069935"/>
                </a:lnTo>
                <a:lnTo>
                  <a:pt x="0" y="30699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01096" y="5374120"/>
            <a:ext cx="4093247" cy="3069935"/>
          </a:xfrm>
          <a:custGeom>
            <a:avLst/>
            <a:gdLst/>
            <a:ahLst/>
            <a:cxnLst/>
            <a:rect r="r" b="b" t="t" l="l"/>
            <a:pathLst>
              <a:path h="3069935" w="4093247">
                <a:moveTo>
                  <a:pt x="0" y="0"/>
                </a:moveTo>
                <a:lnTo>
                  <a:pt x="4093247" y="0"/>
                </a:lnTo>
                <a:lnTo>
                  <a:pt x="4093247" y="3069936"/>
                </a:lnTo>
                <a:lnTo>
                  <a:pt x="0" y="3069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08668" y="5363220"/>
            <a:ext cx="4121383" cy="3091735"/>
          </a:xfrm>
          <a:custGeom>
            <a:avLst/>
            <a:gdLst/>
            <a:ahLst/>
            <a:cxnLst/>
            <a:rect r="r" b="b" t="t" l="l"/>
            <a:pathLst>
              <a:path h="3091735" w="4121383">
                <a:moveTo>
                  <a:pt x="0" y="0"/>
                </a:moveTo>
                <a:lnTo>
                  <a:pt x="4121383" y="0"/>
                </a:lnTo>
                <a:lnTo>
                  <a:pt x="4121383" y="3091735"/>
                </a:lnTo>
                <a:lnTo>
                  <a:pt x="0" y="30917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84536" y="2717698"/>
            <a:ext cx="17322825" cy="194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7. โครงการกิจกรรมจิตอาสาและ</a:t>
            </a:r>
          </a:p>
          <a:p>
            <a:pPr algn="l">
              <a:lnSpc>
                <a:spcPts val="615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                     บำเพ็ญประโยชน์ และสาธารณกุศล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หลังทำกิจกรรม ”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4024" y="9657040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05664" y="-1555285"/>
            <a:ext cx="13050565" cy="11215329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-7332222" y="7278857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0"/>
                </a:moveTo>
                <a:lnTo>
                  <a:pt x="32655892" y="0"/>
                </a:lnTo>
                <a:lnTo>
                  <a:pt x="32655892" y="10642022"/>
                </a:lnTo>
                <a:lnTo>
                  <a:pt x="0" y="1064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89226" y="1719243"/>
            <a:ext cx="12740474" cy="7763727"/>
          </a:xfrm>
          <a:custGeom>
            <a:avLst/>
            <a:gdLst/>
            <a:ahLst/>
            <a:cxnLst/>
            <a:rect r="r" b="b" t="t" l="l"/>
            <a:pathLst>
              <a:path h="7763727" w="12740474">
                <a:moveTo>
                  <a:pt x="0" y="0"/>
                </a:moveTo>
                <a:lnTo>
                  <a:pt x="12740474" y="0"/>
                </a:lnTo>
                <a:lnTo>
                  <a:pt x="12740474" y="7763726"/>
                </a:lnTo>
                <a:lnTo>
                  <a:pt x="0" y="776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1348300">
            <a:off x="-758231" y="7898944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10642023"/>
                </a:moveTo>
                <a:lnTo>
                  <a:pt x="32655892" y="10642023"/>
                </a:lnTo>
                <a:lnTo>
                  <a:pt x="32655892" y="0"/>
                </a:lnTo>
                <a:lnTo>
                  <a:pt x="0" y="0"/>
                </a:lnTo>
                <a:lnTo>
                  <a:pt x="0" y="10642023"/>
                </a:lnTo>
                <a:close/>
              </a:path>
            </a:pathLst>
          </a:custGeom>
          <a:blipFill>
            <a:blip r:embed="rId5">
              <a:alphaModFix amt="9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1347" y="436445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2" y="0"/>
                </a:lnTo>
                <a:lnTo>
                  <a:pt x="884872" y="964439"/>
                </a:lnTo>
                <a:lnTo>
                  <a:pt x="0" y="96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3534758"/>
            <a:ext cx="8767014" cy="101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8. กิจกรรมการบริจาคโ</a:t>
            </a: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ลหิต</a:t>
            </a: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62422" y="639075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62422" y="965147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1768248" y="7112581"/>
            <a:ext cx="7424773" cy="881893"/>
            <a:chOff x="0" y="0"/>
            <a:chExt cx="5132304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09756" y="7343380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912540" y="46916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4"/>
                </a:lnTo>
                <a:lnTo>
                  <a:pt x="7386762" y="3365594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815735" y="3834757"/>
            <a:ext cx="2979433" cy="5338670"/>
          </a:xfrm>
          <a:custGeom>
            <a:avLst/>
            <a:gdLst/>
            <a:ahLst/>
            <a:cxnLst/>
            <a:rect r="r" b="b" t="t" l="l"/>
            <a:pathLst>
              <a:path h="5338670" w="2979433">
                <a:moveTo>
                  <a:pt x="0" y="0"/>
                </a:moveTo>
                <a:lnTo>
                  <a:pt x="2979433" y="0"/>
                </a:lnTo>
                <a:lnTo>
                  <a:pt x="2979433" y="5338669"/>
                </a:lnTo>
                <a:lnTo>
                  <a:pt x="0" y="53386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70814" y="3834757"/>
            <a:ext cx="2901451" cy="5338670"/>
          </a:xfrm>
          <a:custGeom>
            <a:avLst/>
            <a:gdLst/>
            <a:ahLst/>
            <a:cxnLst/>
            <a:rect r="r" b="b" t="t" l="l"/>
            <a:pathLst>
              <a:path h="5338670" w="2901451">
                <a:moveTo>
                  <a:pt x="0" y="0"/>
                </a:moveTo>
                <a:lnTo>
                  <a:pt x="2901451" y="0"/>
                </a:lnTo>
                <a:lnTo>
                  <a:pt x="2901451" y="5338669"/>
                </a:lnTo>
                <a:lnTo>
                  <a:pt x="0" y="53386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84536" y="2889148"/>
            <a:ext cx="17322825" cy="875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8. กิจกรรมการ</a:t>
            </a: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บริจาคโลหิต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ก่อนทำกิจกรรม ”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58400" y="9645151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912540" y="46916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4"/>
                </a:lnTo>
                <a:lnTo>
                  <a:pt x="7386762" y="3365594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58400" y="5533905"/>
            <a:ext cx="4635524" cy="3090349"/>
          </a:xfrm>
          <a:custGeom>
            <a:avLst/>
            <a:gdLst/>
            <a:ahLst/>
            <a:cxnLst/>
            <a:rect r="r" b="b" t="t" l="l"/>
            <a:pathLst>
              <a:path h="3090349" w="4635524">
                <a:moveTo>
                  <a:pt x="0" y="0"/>
                </a:moveTo>
                <a:lnTo>
                  <a:pt x="4635523" y="0"/>
                </a:lnTo>
                <a:lnTo>
                  <a:pt x="4635523" y="3090349"/>
                </a:lnTo>
                <a:lnTo>
                  <a:pt x="0" y="30903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373852" y="5533905"/>
            <a:ext cx="4635524" cy="3090349"/>
          </a:xfrm>
          <a:custGeom>
            <a:avLst/>
            <a:gdLst/>
            <a:ahLst/>
            <a:cxnLst/>
            <a:rect r="r" b="b" t="t" l="l"/>
            <a:pathLst>
              <a:path h="3090349" w="4635524">
                <a:moveTo>
                  <a:pt x="0" y="0"/>
                </a:moveTo>
                <a:lnTo>
                  <a:pt x="4635523" y="0"/>
                </a:lnTo>
                <a:lnTo>
                  <a:pt x="4635523" y="3090349"/>
                </a:lnTo>
                <a:lnTo>
                  <a:pt x="0" y="3090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193434" y="5533905"/>
            <a:ext cx="4119536" cy="3090349"/>
          </a:xfrm>
          <a:custGeom>
            <a:avLst/>
            <a:gdLst/>
            <a:ahLst/>
            <a:cxnLst/>
            <a:rect r="r" b="b" t="t" l="l"/>
            <a:pathLst>
              <a:path h="3090349" w="4119536">
                <a:moveTo>
                  <a:pt x="0" y="0"/>
                </a:moveTo>
                <a:lnTo>
                  <a:pt x="4119535" y="0"/>
                </a:lnTo>
                <a:lnTo>
                  <a:pt x="4119535" y="3090349"/>
                </a:lnTo>
                <a:lnTo>
                  <a:pt x="0" y="3090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493944" y="5012357"/>
            <a:ext cx="3007014" cy="4008447"/>
          </a:xfrm>
          <a:custGeom>
            <a:avLst/>
            <a:gdLst/>
            <a:ahLst/>
            <a:cxnLst/>
            <a:rect r="r" b="b" t="t" l="l"/>
            <a:pathLst>
              <a:path h="4008447" w="3007014">
                <a:moveTo>
                  <a:pt x="0" y="0"/>
                </a:moveTo>
                <a:lnTo>
                  <a:pt x="3007014" y="0"/>
                </a:lnTo>
                <a:lnTo>
                  <a:pt x="3007014" y="4008446"/>
                </a:lnTo>
                <a:lnTo>
                  <a:pt x="0" y="40084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84536" y="2889148"/>
            <a:ext cx="17322825" cy="875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8. กิจกรรมการ</a:t>
            </a: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บริจาคโลหิต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หลังทำกิจกรรม ”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58400" y="9645151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05664" y="-1555285"/>
            <a:ext cx="13050565" cy="11215329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-7332222" y="7278857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0"/>
                </a:moveTo>
                <a:lnTo>
                  <a:pt x="32655892" y="0"/>
                </a:lnTo>
                <a:lnTo>
                  <a:pt x="32655892" y="10642022"/>
                </a:lnTo>
                <a:lnTo>
                  <a:pt x="0" y="1064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89226" y="1719243"/>
            <a:ext cx="12740474" cy="7763727"/>
          </a:xfrm>
          <a:custGeom>
            <a:avLst/>
            <a:gdLst/>
            <a:ahLst/>
            <a:cxnLst/>
            <a:rect r="r" b="b" t="t" l="l"/>
            <a:pathLst>
              <a:path h="7763727" w="12740474">
                <a:moveTo>
                  <a:pt x="0" y="0"/>
                </a:moveTo>
                <a:lnTo>
                  <a:pt x="12740474" y="0"/>
                </a:lnTo>
                <a:lnTo>
                  <a:pt x="12740474" y="7763726"/>
                </a:lnTo>
                <a:lnTo>
                  <a:pt x="0" y="776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1348300">
            <a:off x="-758231" y="7898944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10642023"/>
                </a:moveTo>
                <a:lnTo>
                  <a:pt x="32655892" y="10642023"/>
                </a:lnTo>
                <a:lnTo>
                  <a:pt x="32655892" y="0"/>
                </a:lnTo>
                <a:lnTo>
                  <a:pt x="0" y="0"/>
                </a:lnTo>
                <a:lnTo>
                  <a:pt x="0" y="10642023"/>
                </a:lnTo>
                <a:close/>
              </a:path>
            </a:pathLst>
          </a:custGeom>
          <a:blipFill>
            <a:blip r:embed="rId5">
              <a:alphaModFix amt="9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1347" y="436445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2" y="0"/>
                </a:lnTo>
                <a:lnTo>
                  <a:pt x="884872" y="964439"/>
                </a:lnTo>
                <a:lnTo>
                  <a:pt x="0" y="96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1926" y="2678908"/>
            <a:ext cx="10297303" cy="2908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79"/>
              </a:lnSpc>
            </a:pPr>
            <a:r>
              <a:rPr lang="en-US" sz="61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9. กิจกรรมร่วมเข้าเฝ้าฯ </a:t>
            </a:r>
          </a:p>
          <a:p>
            <a:pPr algn="l">
              <a:lnSpc>
                <a:spcPts val="5579"/>
              </a:lnSpc>
            </a:pPr>
            <a:r>
              <a:rPr lang="en-US" sz="61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ในพระพิธีธรรมสวดพระอภิธรรม</a:t>
            </a:r>
          </a:p>
          <a:p>
            <a:pPr algn="l">
              <a:lnSpc>
                <a:spcPts val="5579"/>
              </a:lnSpc>
            </a:pPr>
            <a:r>
              <a:rPr lang="en-US" sz="61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พระบรมศพ สมเด็จพระนางเจ้าสิริก</a:t>
            </a:r>
            <a:r>
              <a:rPr lang="en-US" sz="61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ิติ์</a:t>
            </a:r>
            <a:r>
              <a:rPr lang="en-US" sz="61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</a:t>
            </a:r>
          </a:p>
          <a:p>
            <a:pPr algn="l">
              <a:lnSpc>
                <a:spcPts val="5579"/>
              </a:lnSpc>
            </a:pPr>
            <a:r>
              <a:rPr lang="en-US" sz="61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พระบรมราชินีนาถ พระบรมราชชนนีพันปีหลวง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62422" y="639075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62422" y="965147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1768248" y="7112581"/>
            <a:ext cx="7424773" cy="881893"/>
            <a:chOff x="0" y="0"/>
            <a:chExt cx="5132304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09756" y="7344382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323265">
            <a:off x="11584357" y="-2051648"/>
            <a:ext cx="8972537" cy="4519915"/>
          </a:xfrm>
          <a:custGeom>
            <a:avLst/>
            <a:gdLst/>
            <a:ahLst/>
            <a:cxnLst/>
            <a:rect r="r" b="b" t="t" l="l"/>
            <a:pathLst>
              <a:path h="4519915" w="8972537">
                <a:moveTo>
                  <a:pt x="0" y="4519916"/>
                </a:moveTo>
                <a:lnTo>
                  <a:pt x="8972537" y="4519916"/>
                </a:lnTo>
                <a:lnTo>
                  <a:pt x="8972537" y="0"/>
                </a:lnTo>
                <a:lnTo>
                  <a:pt x="0" y="0"/>
                </a:lnTo>
                <a:lnTo>
                  <a:pt x="0" y="45199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2269061" y="-2326461"/>
            <a:ext cx="9027963" cy="4547836"/>
          </a:xfrm>
          <a:custGeom>
            <a:avLst/>
            <a:gdLst/>
            <a:ahLst/>
            <a:cxnLst/>
            <a:rect r="r" b="b" t="t" l="l"/>
            <a:pathLst>
              <a:path h="4547836" w="9027963">
                <a:moveTo>
                  <a:pt x="0" y="4547836"/>
                </a:moveTo>
                <a:lnTo>
                  <a:pt x="9027962" y="4547836"/>
                </a:lnTo>
                <a:lnTo>
                  <a:pt x="9027962" y="0"/>
                </a:lnTo>
                <a:lnTo>
                  <a:pt x="0" y="0"/>
                </a:lnTo>
                <a:lnTo>
                  <a:pt x="0" y="454783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307228" y="208310"/>
            <a:ext cx="4266799" cy="1944060"/>
          </a:xfrm>
          <a:custGeom>
            <a:avLst/>
            <a:gdLst/>
            <a:ahLst/>
            <a:cxnLst/>
            <a:rect r="r" b="b" t="t" l="l"/>
            <a:pathLst>
              <a:path h="1944060" w="4266799">
                <a:moveTo>
                  <a:pt x="4266799" y="0"/>
                </a:moveTo>
                <a:lnTo>
                  <a:pt x="0" y="0"/>
                </a:lnTo>
                <a:lnTo>
                  <a:pt x="0" y="1944060"/>
                </a:lnTo>
                <a:lnTo>
                  <a:pt x="4266799" y="1944060"/>
                </a:lnTo>
                <a:lnTo>
                  <a:pt x="426679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222375" y="5269532"/>
            <a:ext cx="5491786" cy="3661191"/>
          </a:xfrm>
          <a:custGeom>
            <a:avLst/>
            <a:gdLst/>
            <a:ahLst/>
            <a:cxnLst/>
            <a:rect r="r" b="b" t="t" l="l"/>
            <a:pathLst>
              <a:path h="3661191" w="5491786">
                <a:moveTo>
                  <a:pt x="0" y="0"/>
                </a:moveTo>
                <a:lnTo>
                  <a:pt x="5491786" y="0"/>
                </a:lnTo>
                <a:lnTo>
                  <a:pt x="5491786" y="3661190"/>
                </a:lnTo>
                <a:lnTo>
                  <a:pt x="0" y="36611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73839" y="5269532"/>
            <a:ext cx="5491786" cy="3661191"/>
          </a:xfrm>
          <a:custGeom>
            <a:avLst/>
            <a:gdLst/>
            <a:ahLst/>
            <a:cxnLst/>
            <a:rect r="r" b="b" t="t" l="l"/>
            <a:pathLst>
              <a:path h="3661191" w="5491786">
                <a:moveTo>
                  <a:pt x="0" y="0"/>
                </a:moveTo>
                <a:lnTo>
                  <a:pt x="5491786" y="0"/>
                </a:lnTo>
                <a:lnTo>
                  <a:pt x="5491786" y="3661190"/>
                </a:lnTo>
                <a:lnTo>
                  <a:pt x="0" y="36611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91996" y="2663203"/>
            <a:ext cx="16376839" cy="1544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5"/>
              </a:lnSpc>
            </a:pPr>
            <a:r>
              <a:rPr lang="en-US" sz="653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9. กิจกรรมร่วมเข้าเฝ้าฯ ในพระพิธีธรรมสวดพระอภิธรรมพระ</a:t>
            </a:r>
            <a:r>
              <a:rPr lang="en-US" sz="653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บรมศพ </a:t>
            </a:r>
          </a:p>
          <a:p>
            <a:pPr algn="l">
              <a:lnSpc>
                <a:spcPts val="5755"/>
              </a:lnSpc>
            </a:pPr>
            <a:r>
              <a:rPr lang="en-US" sz="653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สมเด็จพระนางเจ้าสิริกิติ์ พระบรมราชินีนาถ พระบรมราชชนนีพันปีหลวง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ก่อนทำกิจกรรม ”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58400" y="9612044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323265">
            <a:off x="11584357" y="-2051648"/>
            <a:ext cx="8972537" cy="4519915"/>
          </a:xfrm>
          <a:custGeom>
            <a:avLst/>
            <a:gdLst/>
            <a:ahLst/>
            <a:cxnLst/>
            <a:rect r="r" b="b" t="t" l="l"/>
            <a:pathLst>
              <a:path h="4519915" w="8972537">
                <a:moveTo>
                  <a:pt x="0" y="4519916"/>
                </a:moveTo>
                <a:lnTo>
                  <a:pt x="8972537" y="4519916"/>
                </a:lnTo>
                <a:lnTo>
                  <a:pt x="8972537" y="0"/>
                </a:lnTo>
                <a:lnTo>
                  <a:pt x="0" y="0"/>
                </a:lnTo>
                <a:lnTo>
                  <a:pt x="0" y="45199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2269061" y="-2326461"/>
            <a:ext cx="9027963" cy="4547836"/>
          </a:xfrm>
          <a:custGeom>
            <a:avLst/>
            <a:gdLst/>
            <a:ahLst/>
            <a:cxnLst/>
            <a:rect r="r" b="b" t="t" l="l"/>
            <a:pathLst>
              <a:path h="4547836" w="9027963">
                <a:moveTo>
                  <a:pt x="0" y="4547836"/>
                </a:moveTo>
                <a:lnTo>
                  <a:pt x="9027962" y="4547836"/>
                </a:lnTo>
                <a:lnTo>
                  <a:pt x="9027962" y="0"/>
                </a:lnTo>
                <a:lnTo>
                  <a:pt x="0" y="0"/>
                </a:lnTo>
                <a:lnTo>
                  <a:pt x="0" y="454783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307228" y="208310"/>
            <a:ext cx="4266799" cy="1944060"/>
          </a:xfrm>
          <a:custGeom>
            <a:avLst/>
            <a:gdLst/>
            <a:ahLst/>
            <a:cxnLst/>
            <a:rect r="r" b="b" t="t" l="l"/>
            <a:pathLst>
              <a:path h="1944060" w="4266799">
                <a:moveTo>
                  <a:pt x="4266799" y="0"/>
                </a:moveTo>
                <a:lnTo>
                  <a:pt x="0" y="0"/>
                </a:lnTo>
                <a:lnTo>
                  <a:pt x="0" y="1944060"/>
                </a:lnTo>
                <a:lnTo>
                  <a:pt x="4266799" y="1944060"/>
                </a:lnTo>
                <a:lnTo>
                  <a:pt x="426679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545715" y="5269532"/>
            <a:ext cx="5528774" cy="3685849"/>
          </a:xfrm>
          <a:custGeom>
            <a:avLst/>
            <a:gdLst/>
            <a:ahLst/>
            <a:cxnLst/>
            <a:rect r="r" b="b" t="t" l="l"/>
            <a:pathLst>
              <a:path h="3685849" w="5528774">
                <a:moveTo>
                  <a:pt x="0" y="0"/>
                </a:moveTo>
                <a:lnTo>
                  <a:pt x="5528774" y="0"/>
                </a:lnTo>
                <a:lnTo>
                  <a:pt x="5528774" y="3685849"/>
                </a:lnTo>
                <a:lnTo>
                  <a:pt x="0" y="3685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222375" y="5269532"/>
            <a:ext cx="5491786" cy="3661191"/>
          </a:xfrm>
          <a:custGeom>
            <a:avLst/>
            <a:gdLst/>
            <a:ahLst/>
            <a:cxnLst/>
            <a:rect r="r" b="b" t="t" l="l"/>
            <a:pathLst>
              <a:path h="3661191" w="5491786">
                <a:moveTo>
                  <a:pt x="0" y="0"/>
                </a:moveTo>
                <a:lnTo>
                  <a:pt x="5491786" y="0"/>
                </a:lnTo>
                <a:lnTo>
                  <a:pt x="5491786" y="3661190"/>
                </a:lnTo>
                <a:lnTo>
                  <a:pt x="0" y="36611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91996" y="2663203"/>
            <a:ext cx="16376839" cy="1544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5"/>
              </a:lnSpc>
            </a:pPr>
            <a:r>
              <a:rPr lang="en-US" sz="653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9. กิจกรรมร่วมเข้าเฝ้าฯ ในพระพิธีธรรมสวดพระอภิธรรมพระ</a:t>
            </a:r>
            <a:r>
              <a:rPr lang="en-US" sz="653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บรมศพ </a:t>
            </a:r>
          </a:p>
          <a:p>
            <a:pPr algn="l">
              <a:lnSpc>
                <a:spcPts val="5755"/>
              </a:lnSpc>
            </a:pPr>
            <a:r>
              <a:rPr lang="en-US" sz="653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สมเด็จพระนางเจ้าสิริกิติ์ พระบรมราชินีนาถ พระบรมราชชนนีพันปีหลวง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หลังทำกิจกรรม ”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58400" y="9612044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103499">
            <a:off x="3913747" y="-4140905"/>
            <a:ext cx="27114907" cy="8836306"/>
          </a:xfrm>
          <a:custGeom>
            <a:avLst/>
            <a:gdLst/>
            <a:ahLst/>
            <a:cxnLst/>
            <a:rect r="r" b="b" t="t" l="l"/>
            <a:pathLst>
              <a:path h="8836306" w="27114907">
                <a:moveTo>
                  <a:pt x="0" y="0"/>
                </a:moveTo>
                <a:lnTo>
                  <a:pt x="27114907" y="0"/>
                </a:lnTo>
                <a:lnTo>
                  <a:pt x="27114907" y="8836305"/>
                </a:lnTo>
                <a:lnTo>
                  <a:pt x="0" y="88363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29970" b="-39994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251934" y="8319823"/>
            <a:ext cx="8157812" cy="759817"/>
            <a:chOff x="0" y="0"/>
            <a:chExt cx="6545004" cy="609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545004" cy="609600"/>
            </a:xfrm>
            <a:custGeom>
              <a:avLst/>
              <a:gdLst/>
              <a:ahLst/>
              <a:cxnLst/>
              <a:rect r="r" b="b" t="t" l="l"/>
              <a:pathLst>
                <a:path h="609600" w="6545004">
                  <a:moveTo>
                    <a:pt x="203200" y="0"/>
                  </a:moveTo>
                  <a:lnTo>
                    <a:pt x="6545004" y="0"/>
                  </a:lnTo>
                  <a:lnTo>
                    <a:pt x="63418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1600" y="-47625"/>
              <a:ext cx="63418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384536" y="8461352"/>
            <a:ext cx="474346" cy="474100"/>
          </a:xfrm>
          <a:custGeom>
            <a:avLst/>
            <a:gdLst/>
            <a:ahLst/>
            <a:cxnLst/>
            <a:rect r="r" b="b" t="t" l="l"/>
            <a:pathLst>
              <a:path h="474100" w="474346">
                <a:moveTo>
                  <a:pt x="0" y="0"/>
                </a:moveTo>
                <a:lnTo>
                  <a:pt x="474346" y="0"/>
                </a:lnTo>
                <a:lnTo>
                  <a:pt x="47434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760962" b="-76140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5716" y="8572881"/>
            <a:ext cx="251986" cy="251041"/>
          </a:xfrm>
          <a:custGeom>
            <a:avLst/>
            <a:gdLst/>
            <a:ahLst/>
            <a:cxnLst/>
            <a:rect r="r" b="b" t="t" l="l"/>
            <a:pathLst>
              <a:path h="251041" w="251986">
                <a:moveTo>
                  <a:pt x="0" y="0"/>
                </a:moveTo>
                <a:lnTo>
                  <a:pt x="251987" y="0"/>
                </a:lnTo>
                <a:lnTo>
                  <a:pt x="251987" y="251042"/>
                </a:lnTo>
                <a:lnTo>
                  <a:pt x="0" y="251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8403516">
            <a:off x="630811" y="5067392"/>
            <a:ext cx="27114907" cy="8836306"/>
          </a:xfrm>
          <a:custGeom>
            <a:avLst/>
            <a:gdLst/>
            <a:ahLst/>
            <a:cxnLst/>
            <a:rect r="r" b="b" t="t" l="l"/>
            <a:pathLst>
              <a:path h="8836306" w="27114907">
                <a:moveTo>
                  <a:pt x="0" y="0"/>
                </a:moveTo>
                <a:lnTo>
                  <a:pt x="27114907" y="0"/>
                </a:lnTo>
                <a:lnTo>
                  <a:pt x="27114907" y="8836306"/>
                </a:lnTo>
                <a:lnTo>
                  <a:pt x="0" y="8836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9682337" y="1373431"/>
            <a:ext cx="11095634" cy="4639362"/>
          </a:xfrm>
          <a:custGeom>
            <a:avLst/>
            <a:gdLst/>
            <a:ahLst/>
            <a:cxnLst/>
            <a:rect r="r" b="b" t="t" l="l"/>
            <a:pathLst>
              <a:path h="4639362" w="11095634">
                <a:moveTo>
                  <a:pt x="11095634" y="0"/>
                </a:moveTo>
                <a:lnTo>
                  <a:pt x="0" y="0"/>
                </a:lnTo>
                <a:lnTo>
                  <a:pt x="0" y="4639362"/>
                </a:lnTo>
                <a:lnTo>
                  <a:pt x="11095634" y="4639362"/>
                </a:lnTo>
                <a:lnTo>
                  <a:pt x="11095634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03720" y="8504105"/>
            <a:ext cx="3245593" cy="340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1"/>
              </a:lnSpc>
              <a:spcBef>
                <a:spcPct val="0"/>
              </a:spcBef>
            </a:pPr>
            <a:r>
              <a:rPr lang="en-US" b="true" sz="1950" u="sng">
                <a:solidFill>
                  <a:srgbClr val="261D1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  <a:hlinkClick r:id="rId11" tooltip="https://legal.dld.go.th"/>
              </a:rPr>
              <a:t>https://legal.dld.go.th/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63232" y="1373431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2" y="0"/>
                </a:lnTo>
                <a:lnTo>
                  <a:pt x="884872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504307" y="157606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04307" y="1902132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63232" y="3893137"/>
            <a:ext cx="9453138" cy="2707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46"/>
              </a:lnSpc>
            </a:pPr>
            <a:r>
              <a:rPr lang="en-US" sz="7718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แบบรายงาน</a:t>
            </a:r>
          </a:p>
          <a:p>
            <a:pPr algn="l">
              <a:lnSpc>
                <a:spcPts val="6946"/>
              </a:lnSpc>
            </a:pPr>
            <a:r>
              <a:rPr lang="en-US" sz="7718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การดำเนินการ</a:t>
            </a:r>
          </a:p>
          <a:p>
            <a:pPr algn="l">
              <a:lnSpc>
                <a:spcPts val="6946"/>
              </a:lnSpc>
            </a:pPr>
            <a:r>
              <a:rPr lang="en-US" sz="7718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ตามเกณฑ์การประเมินข้อ 7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597047" y="7494374"/>
            <a:ext cx="6985511" cy="1679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399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องค์กรมีบรรยากาศหรือสภาพแวดล้อมที่เอื้อต่อการ</a:t>
            </a:r>
          </a:p>
          <a:p>
            <a:pPr algn="l">
              <a:lnSpc>
                <a:spcPts val="4391"/>
              </a:lnSpc>
            </a:pPr>
            <a:r>
              <a:rPr lang="en-US" sz="399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ส่งเสริมคุณธรรมที่เปลี่ยนแปลงในทางที่ดีขึ้น</a:t>
            </a:r>
          </a:p>
          <a:p>
            <a:pPr algn="l">
              <a:lnSpc>
                <a:spcPts val="4391"/>
              </a:lnSpc>
            </a:pPr>
            <a:r>
              <a:rPr lang="en-US" sz="399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ประจำปีงบประมาณ</a:t>
            </a:r>
            <a:r>
              <a:rPr lang="en-US" sz="399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พ.ศ. 2569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409906" y="65507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3"/>
                </a:lnTo>
                <a:lnTo>
                  <a:pt x="7386762" y="3365593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40719" y="5295900"/>
            <a:ext cx="3684267" cy="3382010"/>
            <a:chOff x="0" y="0"/>
            <a:chExt cx="885441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85441" cy="812800"/>
            </a:xfrm>
            <a:custGeom>
              <a:avLst/>
              <a:gdLst/>
              <a:ahLst/>
              <a:cxnLst/>
              <a:rect r="r" b="b" t="t" l="l"/>
              <a:pathLst>
                <a:path h="812800" w="885441">
                  <a:moveTo>
                    <a:pt x="48331" y="0"/>
                  </a:moveTo>
                  <a:lnTo>
                    <a:pt x="837110" y="0"/>
                  </a:lnTo>
                  <a:cubicBezTo>
                    <a:pt x="863803" y="0"/>
                    <a:pt x="885441" y="21639"/>
                    <a:pt x="885441" y="48331"/>
                  </a:cubicBezTo>
                  <a:lnTo>
                    <a:pt x="885441" y="764469"/>
                  </a:lnTo>
                  <a:cubicBezTo>
                    <a:pt x="885441" y="791161"/>
                    <a:pt x="863803" y="812800"/>
                    <a:pt x="837110" y="812800"/>
                  </a:cubicBezTo>
                  <a:lnTo>
                    <a:pt x="48331" y="812800"/>
                  </a:lnTo>
                  <a:cubicBezTo>
                    <a:pt x="21639" y="812800"/>
                    <a:pt x="0" y="791161"/>
                    <a:pt x="0" y="764469"/>
                  </a:cubicBezTo>
                  <a:lnTo>
                    <a:pt x="0" y="48331"/>
                  </a:lnTo>
                  <a:cubicBezTo>
                    <a:pt x="0" y="21639"/>
                    <a:pt x="21639" y="0"/>
                    <a:pt x="48331" y="0"/>
                  </a:cubicBezTo>
                  <a:close/>
                </a:path>
              </a:pathLst>
            </a:custGeom>
            <a:blipFill>
              <a:blip r:embed="rId9"/>
              <a:stretch>
                <a:fillRect l="-18847" t="0" r="-18847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5689083" y="5295900"/>
            <a:ext cx="3684267" cy="3382010"/>
            <a:chOff x="0" y="0"/>
            <a:chExt cx="885441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85441" cy="812800"/>
            </a:xfrm>
            <a:custGeom>
              <a:avLst/>
              <a:gdLst/>
              <a:ahLst/>
              <a:cxnLst/>
              <a:rect r="r" b="b" t="t" l="l"/>
              <a:pathLst>
                <a:path h="812800" w="885441">
                  <a:moveTo>
                    <a:pt x="48331" y="0"/>
                  </a:moveTo>
                  <a:lnTo>
                    <a:pt x="837110" y="0"/>
                  </a:lnTo>
                  <a:cubicBezTo>
                    <a:pt x="863803" y="0"/>
                    <a:pt x="885441" y="21639"/>
                    <a:pt x="885441" y="48331"/>
                  </a:cubicBezTo>
                  <a:lnTo>
                    <a:pt x="885441" y="764469"/>
                  </a:lnTo>
                  <a:cubicBezTo>
                    <a:pt x="885441" y="791161"/>
                    <a:pt x="863803" y="812800"/>
                    <a:pt x="837110" y="812800"/>
                  </a:cubicBezTo>
                  <a:lnTo>
                    <a:pt x="48331" y="812800"/>
                  </a:lnTo>
                  <a:cubicBezTo>
                    <a:pt x="21639" y="812800"/>
                    <a:pt x="0" y="791161"/>
                    <a:pt x="0" y="764469"/>
                  </a:cubicBezTo>
                  <a:lnTo>
                    <a:pt x="0" y="48331"/>
                  </a:lnTo>
                  <a:cubicBezTo>
                    <a:pt x="0" y="21639"/>
                    <a:pt x="21639" y="0"/>
                    <a:pt x="48331" y="0"/>
                  </a:cubicBezTo>
                  <a:close/>
                </a:path>
              </a:pathLst>
            </a:custGeom>
            <a:blipFill>
              <a:blip r:embed="rId10"/>
              <a:stretch>
                <a:fillRect l="-11183" t="0" r="-11183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0072620" y="4321708"/>
            <a:ext cx="3037695" cy="5443067"/>
          </a:xfrm>
          <a:custGeom>
            <a:avLst/>
            <a:gdLst/>
            <a:ahLst/>
            <a:cxnLst/>
            <a:rect r="r" b="b" t="t" l="l"/>
            <a:pathLst>
              <a:path h="5443067" w="3037695">
                <a:moveTo>
                  <a:pt x="0" y="0"/>
                </a:moveTo>
                <a:lnTo>
                  <a:pt x="3037696" y="0"/>
                </a:lnTo>
                <a:lnTo>
                  <a:pt x="3037696" y="5443067"/>
                </a:lnTo>
                <a:lnTo>
                  <a:pt x="0" y="54430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809586" y="4321708"/>
            <a:ext cx="3037695" cy="5443067"/>
          </a:xfrm>
          <a:custGeom>
            <a:avLst/>
            <a:gdLst/>
            <a:ahLst/>
            <a:cxnLst/>
            <a:rect r="r" b="b" t="t" l="l"/>
            <a:pathLst>
              <a:path h="5443067" w="3037695">
                <a:moveTo>
                  <a:pt x="0" y="0"/>
                </a:moveTo>
                <a:lnTo>
                  <a:pt x="3037695" y="0"/>
                </a:lnTo>
                <a:lnTo>
                  <a:pt x="3037695" y="5443067"/>
                </a:lnTo>
                <a:lnTo>
                  <a:pt x="0" y="54430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84536" y="2717698"/>
            <a:ext cx="9634220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1. โครงการมาตรการประหยัดกระดาษ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ก่อนทำกิจกรรม ”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51711" y="9658864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409906" y="65507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3"/>
                </a:lnTo>
                <a:lnTo>
                  <a:pt x="7386762" y="3365593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77751" y="5250482"/>
            <a:ext cx="3684267" cy="3382010"/>
            <a:chOff x="0" y="0"/>
            <a:chExt cx="885441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85441" cy="812800"/>
            </a:xfrm>
            <a:custGeom>
              <a:avLst/>
              <a:gdLst/>
              <a:ahLst/>
              <a:cxnLst/>
              <a:rect r="r" b="b" t="t" l="l"/>
              <a:pathLst>
                <a:path h="812800" w="885441">
                  <a:moveTo>
                    <a:pt x="48331" y="0"/>
                  </a:moveTo>
                  <a:lnTo>
                    <a:pt x="837110" y="0"/>
                  </a:lnTo>
                  <a:cubicBezTo>
                    <a:pt x="863803" y="0"/>
                    <a:pt x="885441" y="21639"/>
                    <a:pt x="885441" y="48331"/>
                  </a:cubicBezTo>
                  <a:lnTo>
                    <a:pt x="885441" y="764469"/>
                  </a:lnTo>
                  <a:cubicBezTo>
                    <a:pt x="885441" y="791161"/>
                    <a:pt x="863803" y="812800"/>
                    <a:pt x="837110" y="812800"/>
                  </a:cubicBezTo>
                  <a:lnTo>
                    <a:pt x="48331" y="812800"/>
                  </a:lnTo>
                  <a:cubicBezTo>
                    <a:pt x="21639" y="812800"/>
                    <a:pt x="0" y="791161"/>
                    <a:pt x="0" y="764469"/>
                  </a:cubicBezTo>
                  <a:lnTo>
                    <a:pt x="0" y="48331"/>
                  </a:lnTo>
                  <a:cubicBezTo>
                    <a:pt x="0" y="21639"/>
                    <a:pt x="21639" y="0"/>
                    <a:pt x="48331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12555" r="0" b="-32693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275016" y="5250482"/>
            <a:ext cx="3684267" cy="3382010"/>
            <a:chOff x="0" y="0"/>
            <a:chExt cx="885441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85441" cy="812800"/>
            </a:xfrm>
            <a:custGeom>
              <a:avLst/>
              <a:gdLst/>
              <a:ahLst/>
              <a:cxnLst/>
              <a:rect r="r" b="b" t="t" l="l"/>
              <a:pathLst>
                <a:path h="812800" w="885441">
                  <a:moveTo>
                    <a:pt x="48331" y="0"/>
                  </a:moveTo>
                  <a:lnTo>
                    <a:pt x="837110" y="0"/>
                  </a:lnTo>
                  <a:cubicBezTo>
                    <a:pt x="863803" y="0"/>
                    <a:pt x="885441" y="21639"/>
                    <a:pt x="885441" y="48331"/>
                  </a:cubicBezTo>
                  <a:lnTo>
                    <a:pt x="885441" y="764469"/>
                  </a:lnTo>
                  <a:cubicBezTo>
                    <a:pt x="885441" y="791161"/>
                    <a:pt x="863803" y="812800"/>
                    <a:pt x="837110" y="812800"/>
                  </a:cubicBezTo>
                  <a:lnTo>
                    <a:pt x="48331" y="812800"/>
                  </a:lnTo>
                  <a:cubicBezTo>
                    <a:pt x="21639" y="812800"/>
                    <a:pt x="0" y="791161"/>
                    <a:pt x="0" y="764469"/>
                  </a:cubicBezTo>
                  <a:lnTo>
                    <a:pt x="0" y="48331"/>
                  </a:lnTo>
                  <a:cubicBezTo>
                    <a:pt x="0" y="21639"/>
                    <a:pt x="21639" y="0"/>
                    <a:pt x="48331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12306" r="0" b="-38037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324049" y="5250482"/>
            <a:ext cx="3684267" cy="3382010"/>
            <a:chOff x="0" y="0"/>
            <a:chExt cx="885441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85441" cy="812800"/>
            </a:xfrm>
            <a:custGeom>
              <a:avLst/>
              <a:gdLst/>
              <a:ahLst/>
              <a:cxnLst/>
              <a:rect r="r" b="b" t="t" l="l"/>
              <a:pathLst>
                <a:path h="812800" w="885441">
                  <a:moveTo>
                    <a:pt x="48331" y="0"/>
                  </a:moveTo>
                  <a:lnTo>
                    <a:pt x="837110" y="0"/>
                  </a:lnTo>
                  <a:cubicBezTo>
                    <a:pt x="863803" y="0"/>
                    <a:pt x="885441" y="21639"/>
                    <a:pt x="885441" y="48331"/>
                  </a:cubicBezTo>
                  <a:lnTo>
                    <a:pt x="885441" y="764469"/>
                  </a:lnTo>
                  <a:cubicBezTo>
                    <a:pt x="885441" y="791161"/>
                    <a:pt x="863803" y="812800"/>
                    <a:pt x="837110" y="812800"/>
                  </a:cubicBezTo>
                  <a:lnTo>
                    <a:pt x="48331" y="812800"/>
                  </a:lnTo>
                  <a:cubicBezTo>
                    <a:pt x="21639" y="812800"/>
                    <a:pt x="0" y="791161"/>
                    <a:pt x="0" y="764469"/>
                  </a:cubicBezTo>
                  <a:lnTo>
                    <a:pt x="0" y="48331"/>
                  </a:lnTo>
                  <a:cubicBezTo>
                    <a:pt x="0" y="21639"/>
                    <a:pt x="21639" y="0"/>
                    <a:pt x="48331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-22608" r="0" b="-22608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3225983" y="5250482"/>
            <a:ext cx="3684267" cy="3382010"/>
            <a:chOff x="0" y="0"/>
            <a:chExt cx="885441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85441" cy="812800"/>
            </a:xfrm>
            <a:custGeom>
              <a:avLst/>
              <a:gdLst/>
              <a:ahLst/>
              <a:cxnLst/>
              <a:rect r="r" b="b" t="t" l="l"/>
              <a:pathLst>
                <a:path h="812800" w="885441">
                  <a:moveTo>
                    <a:pt x="48331" y="0"/>
                  </a:moveTo>
                  <a:lnTo>
                    <a:pt x="837110" y="0"/>
                  </a:lnTo>
                  <a:cubicBezTo>
                    <a:pt x="863803" y="0"/>
                    <a:pt x="885441" y="21639"/>
                    <a:pt x="885441" y="48331"/>
                  </a:cubicBezTo>
                  <a:lnTo>
                    <a:pt x="885441" y="764469"/>
                  </a:lnTo>
                  <a:cubicBezTo>
                    <a:pt x="885441" y="791161"/>
                    <a:pt x="863803" y="812800"/>
                    <a:pt x="837110" y="812800"/>
                  </a:cubicBezTo>
                  <a:lnTo>
                    <a:pt x="48331" y="812800"/>
                  </a:lnTo>
                  <a:cubicBezTo>
                    <a:pt x="21639" y="812800"/>
                    <a:pt x="0" y="791161"/>
                    <a:pt x="0" y="764469"/>
                  </a:cubicBezTo>
                  <a:lnTo>
                    <a:pt x="0" y="48331"/>
                  </a:lnTo>
                  <a:cubicBezTo>
                    <a:pt x="0" y="21639"/>
                    <a:pt x="21639" y="0"/>
                    <a:pt x="48331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-31702" r="0" b="-31702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384536" y="2717698"/>
            <a:ext cx="9634220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1. โครงการมาตรการประหยัดกระดาษ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หลังทำกิจกรรม ”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58400" y="9705684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05664" y="-1555285"/>
            <a:ext cx="13050565" cy="11215329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-7332222" y="7278857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0"/>
                </a:moveTo>
                <a:lnTo>
                  <a:pt x="32655892" y="0"/>
                </a:lnTo>
                <a:lnTo>
                  <a:pt x="32655892" y="10642022"/>
                </a:lnTo>
                <a:lnTo>
                  <a:pt x="0" y="1064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89226" y="1719243"/>
            <a:ext cx="12740474" cy="7763727"/>
          </a:xfrm>
          <a:custGeom>
            <a:avLst/>
            <a:gdLst/>
            <a:ahLst/>
            <a:cxnLst/>
            <a:rect r="r" b="b" t="t" l="l"/>
            <a:pathLst>
              <a:path h="7763727" w="12740474">
                <a:moveTo>
                  <a:pt x="0" y="0"/>
                </a:moveTo>
                <a:lnTo>
                  <a:pt x="12740474" y="0"/>
                </a:lnTo>
                <a:lnTo>
                  <a:pt x="12740474" y="7763726"/>
                </a:lnTo>
                <a:lnTo>
                  <a:pt x="0" y="776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1348300">
            <a:off x="-758231" y="7898944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10642023"/>
                </a:moveTo>
                <a:lnTo>
                  <a:pt x="32655892" y="10642023"/>
                </a:lnTo>
                <a:lnTo>
                  <a:pt x="32655892" y="0"/>
                </a:lnTo>
                <a:lnTo>
                  <a:pt x="0" y="0"/>
                </a:lnTo>
                <a:lnTo>
                  <a:pt x="0" y="10642023"/>
                </a:lnTo>
                <a:close/>
              </a:path>
            </a:pathLst>
          </a:custGeom>
          <a:blipFill>
            <a:blip r:embed="rId5">
              <a:alphaModFix amt="9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1347" y="436445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2" y="0"/>
                </a:lnTo>
                <a:lnTo>
                  <a:pt x="884872" y="964439"/>
                </a:lnTo>
                <a:lnTo>
                  <a:pt x="0" y="96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04083" y="3389957"/>
            <a:ext cx="9140609" cy="101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2. โครงการคัดแยกขยะให้ถูกต้อง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62422" y="639075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62422" y="965147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1768248" y="7112581"/>
            <a:ext cx="7424773" cy="881893"/>
            <a:chOff x="0" y="0"/>
            <a:chExt cx="5132304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09756" y="7373026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409906" y="65507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3"/>
                </a:lnTo>
                <a:lnTo>
                  <a:pt x="7386762" y="3365593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7518469" y="4020666"/>
            <a:ext cx="3251063" cy="5825387"/>
          </a:xfrm>
          <a:custGeom>
            <a:avLst/>
            <a:gdLst/>
            <a:ahLst/>
            <a:cxnLst/>
            <a:rect r="r" b="b" t="t" l="l"/>
            <a:pathLst>
              <a:path h="5825387" w="3251063">
                <a:moveTo>
                  <a:pt x="0" y="0"/>
                </a:moveTo>
                <a:lnTo>
                  <a:pt x="3251062" y="0"/>
                </a:lnTo>
                <a:lnTo>
                  <a:pt x="3251062" y="5825388"/>
                </a:lnTo>
                <a:lnTo>
                  <a:pt x="0" y="58253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07576" y="4796008"/>
            <a:ext cx="5051724" cy="4430125"/>
          </a:xfrm>
          <a:custGeom>
            <a:avLst/>
            <a:gdLst/>
            <a:ahLst/>
            <a:cxnLst/>
            <a:rect r="r" b="b" t="t" l="l"/>
            <a:pathLst>
              <a:path h="4430125" w="5051724">
                <a:moveTo>
                  <a:pt x="0" y="0"/>
                </a:moveTo>
                <a:lnTo>
                  <a:pt x="5051724" y="0"/>
                </a:lnTo>
                <a:lnTo>
                  <a:pt x="5051724" y="4430125"/>
                </a:lnTo>
                <a:lnTo>
                  <a:pt x="0" y="44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84536" y="2717698"/>
            <a:ext cx="9634220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2. โครงการคัดแยกขยะให้ถูกต้อง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ก่อนทำกิจกรรม ”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58400" y="9665553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391996" y="5169059"/>
            <a:ext cx="4987105" cy="3741173"/>
          </a:xfrm>
          <a:custGeom>
            <a:avLst/>
            <a:gdLst/>
            <a:ahLst/>
            <a:cxnLst/>
            <a:rect r="r" b="b" t="t" l="l"/>
            <a:pathLst>
              <a:path h="3741173" w="4987105">
                <a:moveTo>
                  <a:pt x="0" y="0"/>
                </a:moveTo>
                <a:lnTo>
                  <a:pt x="4987105" y="0"/>
                </a:lnTo>
                <a:lnTo>
                  <a:pt x="4987105" y="3741173"/>
                </a:lnTo>
                <a:lnTo>
                  <a:pt x="0" y="37411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409906" y="655073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3"/>
                </a:lnTo>
                <a:lnTo>
                  <a:pt x="7386762" y="3365593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834433" y="5143500"/>
            <a:ext cx="2547800" cy="3795606"/>
          </a:xfrm>
          <a:custGeom>
            <a:avLst/>
            <a:gdLst/>
            <a:ahLst/>
            <a:cxnLst/>
            <a:rect r="r" b="b" t="t" l="l"/>
            <a:pathLst>
              <a:path h="3795606" w="2547800">
                <a:moveTo>
                  <a:pt x="0" y="0"/>
                </a:moveTo>
                <a:lnTo>
                  <a:pt x="2547800" y="0"/>
                </a:lnTo>
                <a:lnTo>
                  <a:pt x="2547800" y="3795606"/>
                </a:lnTo>
                <a:lnTo>
                  <a:pt x="0" y="3795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813402" y="5143500"/>
            <a:ext cx="2574686" cy="3795606"/>
          </a:xfrm>
          <a:custGeom>
            <a:avLst/>
            <a:gdLst/>
            <a:ahLst/>
            <a:cxnLst/>
            <a:rect r="r" b="b" t="t" l="l"/>
            <a:pathLst>
              <a:path h="3795606" w="2574686">
                <a:moveTo>
                  <a:pt x="0" y="0"/>
                </a:moveTo>
                <a:lnTo>
                  <a:pt x="2574685" y="0"/>
                </a:lnTo>
                <a:lnTo>
                  <a:pt x="2574685" y="3795606"/>
                </a:lnTo>
                <a:lnTo>
                  <a:pt x="0" y="3795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559611" y="5143500"/>
            <a:ext cx="2918291" cy="3795606"/>
          </a:xfrm>
          <a:custGeom>
            <a:avLst/>
            <a:gdLst/>
            <a:ahLst/>
            <a:cxnLst/>
            <a:rect r="r" b="b" t="t" l="l"/>
            <a:pathLst>
              <a:path h="3795606" w="2918291">
                <a:moveTo>
                  <a:pt x="0" y="0"/>
                </a:moveTo>
                <a:lnTo>
                  <a:pt x="2918291" y="0"/>
                </a:lnTo>
                <a:lnTo>
                  <a:pt x="2918291" y="3795606"/>
                </a:lnTo>
                <a:lnTo>
                  <a:pt x="0" y="3795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49477" y="5143500"/>
            <a:ext cx="2765993" cy="3795606"/>
          </a:xfrm>
          <a:custGeom>
            <a:avLst/>
            <a:gdLst/>
            <a:ahLst/>
            <a:cxnLst/>
            <a:rect r="r" b="b" t="t" l="l"/>
            <a:pathLst>
              <a:path h="3795606" w="2765993">
                <a:moveTo>
                  <a:pt x="0" y="0"/>
                </a:moveTo>
                <a:lnTo>
                  <a:pt x="2765993" y="0"/>
                </a:lnTo>
                <a:lnTo>
                  <a:pt x="2765993" y="3795606"/>
                </a:lnTo>
                <a:lnTo>
                  <a:pt x="0" y="37956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84536" y="2717698"/>
            <a:ext cx="9634220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2. โครงการคัดแยกขยะให้ถูกต้อง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8453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หลังทำกิจกรรม ”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8465" y="9678930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05664" y="-1555285"/>
            <a:ext cx="13050565" cy="11215329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-7332222" y="7278857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0"/>
                </a:moveTo>
                <a:lnTo>
                  <a:pt x="32655892" y="0"/>
                </a:lnTo>
                <a:lnTo>
                  <a:pt x="32655892" y="10642022"/>
                </a:lnTo>
                <a:lnTo>
                  <a:pt x="0" y="10642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89226" y="1719243"/>
            <a:ext cx="12740474" cy="7763727"/>
          </a:xfrm>
          <a:custGeom>
            <a:avLst/>
            <a:gdLst/>
            <a:ahLst/>
            <a:cxnLst/>
            <a:rect r="r" b="b" t="t" l="l"/>
            <a:pathLst>
              <a:path h="7763727" w="12740474">
                <a:moveTo>
                  <a:pt x="0" y="0"/>
                </a:moveTo>
                <a:lnTo>
                  <a:pt x="12740474" y="0"/>
                </a:lnTo>
                <a:lnTo>
                  <a:pt x="12740474" y="7763726"/>
                </a:lnTo>
                <a:lnTo>
                  <a:pt x="0" y="776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1348300">
            <a:off x="-758231" y="7898944"/>
            <a:ext cx="32655891" cy="10642022"/>
          </a:xfrm>
          <a:custGeom>
            <a:avLst/>
            <a:gdLst/>
            <a:ahLst/>
            <a:cxnLst/>
            <a:rect r="r" b="b" t="t" l="l"/>
            <a:pathLst>
              <a:path h="10642022" w="32655891">
                <a:moveTo>
                  <a:pt x="0" y="10642023"/>
                </a:moveTo>
                <a:lnTo>
                  <a:pt x="32655892" y="10642023"/>
                </a:lnTo>
                <a:lnTo>
                  <a:pt x="32655892" y="0"/>
                </a:lnTo>
                <a:lnTo>
                  <a:pt x="0" y="0"/>
                </a:lnTo>
                <a:lnTo>
                  <a:pt x="0" y="10642023"/>
                </a:lnTo>
                <a:close/>
              </a:path>
            </a:pathLst>
          </a:custGeom>
          <a:blipFill>
            <a:blip r:embed="rId5">
              <a:alphaModFix amt="9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29970" b="-39994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1347" y="436445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2" y="0"/>
                </a:lnTo>
                <a:lnTo>
                  <a:pt x="884872" y="964439"/>
                </a:lnTo>
                <a:lnTo>
                  <a:pt x="0" y="96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9092" y="3389957"/>
            <a:ext cx="9701581" cy="1933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3. โครงการรณรงค์การมา</a:t>
            </a:r>
          </a:p>
          <a:p>
            <a:pPr algn="l">
              <a:lnSpc>
                <a:spcPts val="7200"/>
              </a:lnSpc>
            </a:pP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               </a:t>
            </a:r>
            <a:r>
              <a:rPr lang="en-US" sz="8000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ปฏิบัติงานตรงต่อเวลา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62422" y="639075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62422" y="965147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1768248" y="7112581"/>
            <a:ext cx="7424773" cy="881893"/>
            <a:chOff x="0" y="0"/>
            <a:chExt cx="5132304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09756" y="7359649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1D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0574118" y="-1887769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7" y="5069542"/>
                </a:lnTo>
                <a:lnTo>
                  <a:pt x="10063607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1215292" y="-2065608"/>
            <a:ext cx="10063607" cy="5069542"/>
          </a:xfrm>
          <a:custGeom>
            <a:avLst/>
            <a:gdLst/>
            <a:ahLst/>
            <a:cxnLst/>
            <a:rect r="r" b="b" t="t" l="l"/>
            <a:pathLst>
              <a:path h="5069542" w="10063607">
                <a:moveTo>
                  <a:pt x="0" y="5069542"/>
                </a:moveTo>
                <a:lnTo>
                  <a:pt x="10063608" y="5069542"/>
                </a:lnTo>
                <a:lnTo>
                  <a:pt x="10063608" y="0"/>
                </a:lnTo>
                <a:lnTo>
                  <a:pt x="0" y="0"/>
                </a:lnTo>
                <a:lnTo>
                  <a:pt x="0" y="506954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3030327" y="310342"/>
            <a:ext cx="7386762" cy="3365594"/>
          </a:xfrm>
          <a:custGeom>
            <a:avLst/>
            <a:gdLst/>
            <a:ahLst/>
            <a:cxnLst/>
            <a:rect r="r" b="b" t="t" l="l"/>
            <a:pathLst>
              <a:path h="3365594" w="7386762">
                <a:moveTo>
                  <a:pt x="7386762" y="0"/>
                </a:moveTo>
                <a:lnTo>
                  <a:pt x="0" y="0"/>
                </a:lnTo>
                <a:lnTo>
                  <a:pt x="0" y="3365593"/>
                </a:lnTo>
                <a:lnTo>
                  <a:pt x="7386762" y="3365593"/>
                </a:lnTo>
                <a:lnTo>
                  <a:pt x="7386762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1996" y="1028700"/>
            <a:ext cx="884872" cy="964438"/>
          </a:xfrm>
          <a:custGeom>
            <a:avLst/>
            <a:gdLst/>
            <a:ahLst/>
            <a:cxnLst/>
            <a:rect r="r" b="b" t="t" l="l"/>
            <a:pathLst>
              <a:path h="964438" w="884872">
                <a:moveTo>
                  <a:pt x="0" y="0"/>
                </a:moveTo>
                <a:lnTo>
                  <a:pt x="884873" y="0"/>
                </a:lnTo>
                <a:lnTo>
                  <a:pt x="884873" y="964438"/>
                </a:lnTo>
                <a:lnTo>
                  <a:pt x="0" y="964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32981" y="9405107"/>
            <a:ext cx="7424773" cy="881893"/>
            <a:chOff x="0" y="0"/>
            <a:chExt cx="5132304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132304" cy="609600"/>
            </a:xfrm>
            <a:custGeom>
              <a:avLst/>
              <a:gdLst/>
              <a:ahLst/>
              <a:cxnLst/>
              <a:rect r="r" b="b" t="t" l="l"/>
              <a:pathLst>
                <a:path h="609600" w="5132304">
                  <a:moveTo>
                    <a:pt x="203200" y="0"/>
                  </a:moveTo>
                  <a:lnTo>
                    <a:pt x="5132304" y="0"/>
                  </a:lnTo>
                  <a:lnTo>
                    <a:pt x="492910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7A48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47625"/>
              <a:ext cx="492910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20120" y="5343525"/>
            <a:ext cx="4475186" cy="3357147"/>
          </a:xfrm>
          <a:custGeom>
            <a:avLst/>
            <a:gdLst/>
            <a:ahLst/>
            <a:cxnLst/>
            <a:rect r="r" b="b" t="t" l="l"/>
            <a:pathLst>
              <a:path h="3357147" w="4475186">
                <a:moveTo>
                  <a:pt x="0" y="0"/>
                </a:moveTo>
                <a:lnTo>
                  <a:pt x="4475187" y="0"/>
                </a:lnTo>
                <a:lnTo>
                  <a:pt x="4475187" y="3357147"/>
                </a:lnTo>
                <a:lnTo>
                  <a:pt x="0" y="33571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260801" y="5343525"/>
            <a:ext cx="4475186" cy="3357147"/>
          </a:xfrm>
          <a:custGeom>
            <a:avLst/>
            <a:gdLst/>
            <a:ahLst/>
            <a:cxnLst/>
            <a:rect r="r" b="b" t="t" l="l"/>
            <a:pathLst>
              <a:path h="3357147" w="4475186">
                <a:moveTo>
                  <a:pt x="0" y="0"/>
                </a:moveTo>
                <a:lnTo>
                  <a:pt x="4475186" y="0"/>
                </a:lnTo>
                <a:lnTo>
                  <a:pt x="4475186" y="3357147"/>
                </a:lnTo>
                <a:lnTo>
                  <a:pt x="0" y="3357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03585" y="5343525"/>
            <a:ext cx="5764295" cy="3373677"/>
          </a:xfrm>
          <a:custGeom>
            <a:avLst/>
            <a:gdLst/>
            <a:ahLst/>
            <a:cxnLst/>
            <a:rect r="r" b="b" t="t" l="l"/>
            <a:pathLst>
              <a:path h="3373677" w="5764295">
                <a:moveTo>
                  <a:pt x="0" y="0"/>
                </a:moveTo>
                <a:lnTo>
                  <a:pt x="5764295" y="0"/>
                </a:lnTo>
                <a:lnTo>
                  <a:pt x="5764295" y="3373677"/>
                </a:lnTo>
                <a:lnTo>
                  <a:pt x="0" y="33736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84536" y="2717698"/>
            <a:ext cx="11527299" cy="104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6999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3. โครงการรณรงค์การมาปฏิบัติงานตรงต่อเวลา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33072" y="1231330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สำนักกฎหมาย กรมปศุสัตว์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91996" y="4083583"/>
            <a:ext cx="4304569" cy="92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6"/>
              </a:lnSpc>
              <a:spcBef>
                <a:spcPct val="0"/>
              </a:spcBef>
            </a:pPr>
            <a:r>
              <a:rPr lang="en-US" sz="5411" b="true">
                <a:solidFill>
                  <a:srgbClr val="FFFFFF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“ ก่อนทำกิจกรรม ”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33072" y="1557401"/>
            <a:ext cx="3585494" cy="3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9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Th Sarabun New"/>
                <a:ea typeface="Th Sarabun New"/>
                <a:cs typeface="Th Sarabun New"/>
                <a:sym typeface="Th Sarabun New"/>
              </a:rPr>
              <a:t>กระทรวงเกษตร และสหกรณ์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64024" y="9651415"/>
            <a:ext cx="3705334" cy="48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b="true" sz="3326">
                <a:solidFill>
                  <a:srgbClr val="261D19"/>
                </a:solidFill>
                <a:latin typeface="Th Sarabun New Bold"/>
                <a:ea typeface="Th Sarabun New Bold"/>
                <a:cs typeface="Th Sarabun New Bold"/>
                <a:sym typeface="Th Sarabun New Bold"/>
              </a:rPr>
              <a:t>BUREAU OF LEGAL AFFAIRS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DAHHYKXD9IY</dc:identifier>
  <dcterms:modified xsi:type="dcterms:W3CDTF">2011-08-01T06:04:30Z</dcterms:modified>
  <cp:revision>1</cp:revision>
  <dc:title>แบบรายงาน การดำเนินการ ตามเกณฑ์การประเมินข้อ 7</dc:title>
</cp:coreProperties>
</file>