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Inria Serif" panose="020B0604020202020204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gal.dld.go.th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9.jpeg"/><Relationship Id="rId18" Type="http://schemas.openxmlformats.org/officeDocument/2006/relationships/image" Target="../media/image18.jpe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png"/><Relationship Id="rId16" Type="http://schemas.openxmlformats.org/officeDocument/2006/relationships/image" Target="../media/image12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7.jpeg"/><Relationship Id="rId5" Type="http://schemas.openxmlformats.org/officeDocument/2006/relationships/image" Target="../media/image5.jpeg"/><Relationship Id="rId15" Type="http://schemas.openxmlformats.org/officeDocument/2006/relationships/image" Target="../media/image11.jpeg"/><Relationship Id="rId10" Type="http://schemas.openxmlformats.org/officeDocument/2006/relationships/image" Target="../media/image16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egal.dld.go.th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7209" y="0"/>
            <a:ext cx="20288250" cy="10287000"/>
            <a:chOff x="0" y="0"/>
            <a:chExt cx="27051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82" r="15244"/>
            <a:stretch>
              <a:fillRect/>
            </a:stretch>
          </p:blipFill>
          <p:spPr>
            <a:xfrm>
              <a:off x="0" y="0"/>
              <a:ext cx="27051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257209" y="0"/>
            <a:ext cx="16695432" cy="10287000"/>
            <a:chOff x="0" y="0"/>
            <a:chExt cx="3517721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721" cy="2167467"/>
            </a:xfrm>
            <a:custGeom>
              <a:avLst/>
              <a:gdLst/>
              <a:ahLst/>
              <a:cxnLst/>
              <a:rect l="l" t="t" r="r" b="b"/>
              <a:pathLst>
                <a:path w="3517721" h="2167467">
                  <a:moveTo>
                    <a:pt x="0" y="0"/>
                  </a:moveTo>
                  <a:lnTo>
                    <a:pt x="3517721" y="0"/>
                  </a:lnTo>
                  <a:lnTo>
                    <a:pt x="3517721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141416">
                    <a:alpha val="100000"/>
                  </a:srgbClr>
                </a:gs>
                <a:gs pos="100000">
                  <a:srgbClr val="141416">
                    <a:alpha val="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72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28486" y="1635273"/>
            <a:ext cx="964411" cy="927040"/>
          </a:xfrm>
          <a:custGeom>
            <a:avLst/>
            <a:gdLst/>
            <a:ahLst/>
            <a:cxnLst/>
            <a:rect l="l" t="t" r="r" b="b"/>
            <a:pathLst>
              <a:path w="964411" h="927040">
                <a:moveTo>
                  <a:pt x="0" y="0"/>
                </a:moveTo>
                <a:lnTo>
                  <a:pt x="964411" y="0"/>
                </a:lnTo>
                <a:lnTo>
                  <a:pt x="964411" y="927040"/>
                </a:lnTo>
                <a:lnTo>
                  <a:pt x="0" y="9270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28486" y="5263880"/>
            <a:ext cx="6816604" cy="710526"/>
            <a:chOff x="0" y="0"/>
            <a:chExt cx="1577161" cy="1643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7161" cy="164395"/>
            </a:xfrm>
            <a:custGeom>
              <a:avLst/>
              <a:gdLst/>
              <a:ahLst/>
              <a:cxnLst/>
              <a:rect l="l" t="t" r="r" b="b"/>
              <a:pathLst>
                <a:path w="1577161" h="164395">
                  <a:moveTo>
                    <a:pt x="0" y="0"/>
                  </a:moveTo>
                  <a:lnTo>
                    <a:pt x="1577161" y="0"/>
                  </a:lnTo>
                  <a:lnTo>
                    <a:pt x="1577161" y="164395"/>
                  </a:lnTo>
                  <a:lnTo>
                    <a:pt x="0" y="164395"/>
                  </a:lnTo>
                  <a:close/>
                </a:path>
              </a:pathLst>
            </a:custGeom>
            <a:solidFill>
              <a:srgbClr val="967A6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77161" cy="202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98127" y="1786422"/>
            <a:ext cx="5148435" cy="55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4"/>
              </a:lnSpc>
              <a:spcBef>
                <a:spcPct val="0"/>
              </a:spcBef>
            </a:pPr>
            <a:r>
              <a:rPr lang="en-US" sz="329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สำนักกฎหมาย กรมปศุสัตว์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8486" y="2275548"/>
            <a:ext cx="8315514" cy="173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09"/>
              </a:lnSpc>
              <a:spcBef>
                <a:spcPct val="0"/>
              </a:spcBef>
            </a:pPr>
            <a:r>
              <a:rPr lang="en-US" sz="10078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องค์กรคุณธรรม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8486" y="3882125"/>
            <a:ext cx="6397807" cy="10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04"/>
              </a:lnSpc>
              <a:spcBef>
                <a:spcPct val="0"/>
              </a:spcBef>
            </a:pPr>
            <a:r>
              <a:rPr lang="en-US" sz="593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ปีงบประมาณ 2568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8486" y="5456456"/>
            <a:ext cx="6816604" cy="29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5" u="sng" spc="94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 tooltip="https://legal.dld.go.th"/>
              </a:rPr>
              <a:t>HTTPS://LEGAL.DLD.GO.TH/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039" y="5329951"/>
            <a:ext cx="3097745" cy="3097745"/>
            <a:chOff x="0" y="0"/>
            <a:chExt cx="4130327" cy="413032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469" r="13469"/>
            <a:stretch>
              <a:fillRect/>
            </a:stretch>
          </p:blipFill>
          <p:spPr>
            <a:xfrm>
              <a:off x="0" y="0"/>
              <a:ext cx="4130327" cy="413032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452765" y="5329951"/>
            <a:ext cx="3097745" cy="3097745"/>
            <a:chOff x="0" y="0"/>
            <a:chExt cx="4130327" cy="413032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b="24983"/>
            <a:stretch>
              <a:fillRect/>
            </a:stretch>
          </p:blipFill>
          <p:spPr>
            <a:xfrm>
              <a:off x="0" y="0"/>
              <a:ext cx="4130327" cy="413032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737491" y="5329951"/>
            <a:ext cx="3097745" cy="3097745"/>
            <a:chOff x="0" y="0"/>
            <a:chExt cx="4130327" cy="413032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12516" b="12516"/>
            <a:stretch>
              <a:fillRect/>
            </a:stretch>
          </p:blipFill>
          <p:spPr>
            <a:xfrm>
              <a:off x="0" y="0"/>
              <a:ext cx="4130327" cy="413032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4022216" y="5329951"/>
            <a:ext cx="3097745" cy="3097745"/>
            <a:chOff x="0" y="0"/>
            <a:chExt cx="4130327" cy="413032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t="12516" b="12516"/>
            <a:stretch>
              <a:fillRect/>
            </a:stretch>
          </p:blipFill>
          <p:spPr>
            <a:xfrm>
              <a:off x="0" y="0"/>
              <a:ext cx="4130327" cy="4130327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>
            <a:off x="8468223" y="3032128"/>
            <a:ext cx="1351553" cy="0"/>
          </a:xfrm>
          <a:prstGeom prst="line">
            <a:avLst/>
          </a:prstGeom>
          <a:ln w="38100" cap="flat">
            <a:solidFill>
              <a:srgbClr val="967A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334926" y="351139"/>
            <a:ext cx="592251" cy="569301"/>
          </a:xfrm>
          <a:custGeom>
            <a:avLst/>
            <a:gdLst/>
            <a:ahLst/>
            <a:cxnLst/>
            <a:rect l="l" t="t" r="r" b="b"/>
            <a:pathLst>
              <a:path w="592251" h="569301">
                <a:moveTo>
                  <a:pt x="0" y="0"/>
                </a:moveTo>
                <a:lnTo>
                  <a:pt x="592251" y="0"/>
                </a:lnTo>
                <a:lnTo>
                  <a:pt x="592251" y="569302"/>
                </a:lnTo>
                <a:lnTo>
                  <a:pt x="0" y="5693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69414" y="3585908"/>
            <a:ext cx="14149173" cy="8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 รณรงค์ลดการใช้กระดาษ 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และส่งเสริมให้ใช้กระดาษ ๒ หน้า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45031" y="1745004"/>
            <a:ext cx="8397939" cy="96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2"/>
              </a:lnSpc>
              <a:spcBef>
                <a:spcPct val="0"/>
              </a:spcBef>
            </a:pPr>
            <a:r>
              <a:rPr lang="en-US" sz="560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ด้านปรัชญาเศรษฐกิจพอเพียง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6032" y="437282"/>
            <a:ext cx="316168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สำนักกฎหมาย กรมปศุสัตว์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26" y="351139"/>
            <a:ext cx="592251" cy="569301"/>
          </a:xfrm>
          <a:custGeom>
            <a:avLst/>
            <a:gdLst/>
            <a:ahLst/>
            <a:cxnLst/>
            <a:rect l="l" t="t" r="r" b="b"/>
            <a:pathLst>
              <a:path w="592251" h="569301">
                <a:moveTo>
                  <a:pt x="0" y="0"/>
                </a:moveTo>
                <a:lnTo>
                  <a:pt x="592251" y="0"/>
                </a:lnTo>
                <a:lnTo>
                  <a:pt x="592251" y="569302"/>
                </a:lnTo>
                <a:lnTo>
                  <a:pt x="0" y="56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56875" y="4717236"/>
            <a:ext cx="6434457" cy="4541064"/>
            <a:chOff x="0" y="0"/>
            <a:chExt cx="8579276" cy="605475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1875" b="26909"/>
            <a:stretch>
              <a:fillRect/>
            </a:stretch>
          </p:blipFill>
          <p:spPr>
            <a:xfrm>
              <a:off x="0" y="0"/>
              <a:ext cx="8579276" cy="6054752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463264" y="1028700"/>
            <a:ext cx="6072878" cy="8183404"/>
            <a:chOff x="0" y="0"/>
            <a:chExt cx="8097170" cy="1091120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34" b="34"/>
            <a:stretch>
              <a:fillRect/>
            </a:stretch>
          </p:blipFill>
          <p:spPr>
            <a:xfrm>
              <a:off x="0" y="0"/>
              <a:ext cx="8097170" cy="10911205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176032" y="437282"/>
            <a:ext cx="316168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สำนักกฎหมาย กรมปศุสัตว์</a:t>
            </a:r>
          </a:p>
        </p:txBody>
      </p:sp>
      <p:sp>
        <p:nvSpPr>
          <p:cNvPr id="8" name="AutoShape 8"/>
          <p:cNvSpPr/>
          <p:nvPr/>
        </p:nvSpPr>
        <p:spPr>
          <a:xfrm>
            <a:off x="5298327" y="2766609"/>
            <a:ext cx="1351553" cy="0"/>
          </a:xfrm>
          <a:prstGeom prst="line">
            <a:avLst/>
          </a:prstGeom>
          <a:ln w="38100" cap="flat">
            <a:solidFill>
              <a:srgbClr val="967A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-1100483" y="3183959"/>
            <a:ext cx="14149173" cy="8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 รณรงค์การปฏิบัติงานตรงตามระเบียบ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ของเวลาราชการกำหนด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5134" y="1479485"/>
            <a:ext cx="8397939" cy="96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2"/>
              </a:lnSpc>
              <a:spcBef>
                <a:spcPct val="0"/>
              </a:spcBef>
            </a:pPr>
            <a:r>
              <a:rPr lang="en-US" sz="560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ด้านวินัย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26" y="351139"/>
            <a:ext cx="592251" cy="569301"/>
          </a:xfrm>
          <a:custGeom>
            <a:avLst/>
            <a:gdLst/>
            <a:ahLst/>
            <a:cxnLst/>
            <a:rect l="l" t="t" r="r" b="b"/>
            <a:pathLst>
              <a:path w="592251" h="569301">
                <a:moveTo>
                  <a:pt x="0" y="0"/>
                </a:moveTo>
                <a:lnTo>
                  <a:pt x="592251" y="0"/>
                </a:lnTo>
                <a:lnTo>
                  <a:pt x="592251" y="569302"/>
                </a:lnTo>
                <a:lnTo>
                  <a:pt x="0" y="56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9585" y="1738586"/>
            <a:ext cx="5654009" cy="3611508"/>
            <a:chOff x="0" y="0"/>
            <a:chExt cx="7538679" cy="481534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1976" b="1976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197655" y="1738586"/>
            <a:ext cx="5654009" cy="3611508"/>
            <a:chOff x="0" y="0"/>
            <a:chExt cx="7538679" cy="481534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7416" b="7416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89585" y="5646792"/>
            <a:ext cx="5654009" cy="3611508"/>
            <a:chOff x="0" y="0"/>
            <a:chExt cx="7538679" cy="481534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t="1976" b="1976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6197655" y="5646792"/>
            <a:ext cx="5654009" cy="3611508"/>
            <a:chOff x="0" y="0"/>
            <a:chExt cx="7538679" cy="481534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t="7426" b="7426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sp>
        <p:nvSpPr>
          <p:cNvPr id="11" name="AutoShape 11"/>
          <p:cNvSpPr/>
          <p:nvPr/>
        </p:nvSpPr>
        <p:spPr>
          <a:xfrm>
            <a:off x="14401616" y="5110320"/>
            <a:ext cx="1351553" cy="0"/>
          </a:xfrm>
          <a:prstGeom prst="line">
            <a:avLst/>
          </a:prstGeom>
          <a:ln w="38100" cap="flat">
            <a:solidFill>
              <a:srgbClr val="967A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176032" y="437282"/>
            <a:ext cx="316168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สำนักกฎหมาย กรมปศุสัตว์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02806" y="5527670"/>
            <a:ext cx="14149173" cy="8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กิจกรรมการต่อต้านการทุจริตและประพฤติมิชอบ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ประจำปี พ.ศ. 2568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78423" y="3823196"/>
            <a:ext cx="8397939" cy="96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2"/>
              </a:lnSpc>
              <a:spcBef>
                <a:spcPct val="0"/>
              </a:spcBef>
            </a:pPr>
            <a:r>
              <a:rPr lang="en-US" sz="560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ด้านสุจริต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26" y="351139"/>
            <a:ext cx="592251" cy="569301"/>
          </a:xfrm>
          <a:custGeom>
            <a:avLst/>
            <a:gdLst/>
            <a:ahLst/>
            <a:cxnLst/>
            <a:rect l="l" t="t" r="r" b="b"/>
            <a:pathLst>
              <a:path w="592251" h="569301">
                <a:moveTo>
                  <a:pt x="0" y="0"/>
                </a:moveTo>
                <a:lnTo>
                  <a:pt x="592251" y="0"/>
                </a:lnTo>
                <a:lnTo>
                  <a:pt x="592251" y="569302"/>
                </a:lnTo>
                <a:lnTo>
                  <a:pt x="0" y="56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83910" y="1738586"/>
            <a:ext cx="5654009" cy="3611508"/>
            <a:chOff x="0" y="0"/>
            <a:chExt cx="7538679" cy="481534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7426" b="7426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2391981" y="1738586"/>
            <a:ext cx="5654009" cy="3611508"/>
            <a:chOff x="0" y="0"/>
            <a:chExt cx="7538679" cy="481534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2063" b="2063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6483910" y="5646792"/>
            <a:ext cx="5654009" cy="3611508"/>
            <a:chOff x="0" y="0"/>
            <a:chExt cx="7538679" cy="481534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5968" r="5968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2391981" y="5646792"/>
            <a:ext cx="5654009" cy="3611508"/>
            <a:chOff x="0" y="0"/>
            <a:chExt cx="7538679" cy="481534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r="29562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sp>
        <p:nvSpPr>
          <p:cNvPr id="11" name="AutoShape 11"/>
          <p:cNvSpPr/>
          <p:nvPr/>
        </p:nvSpPr>
        <p:spPr>
          <a:xfrm>
            <a:off x="2542318" y="4162789"/>
            <a:ext cx="1351553" cy="0"/>
          </a:xfrm>
          <a:prstGeom prst="line">
            <a:avLst/>
          </a:prstGeom>
          <a:ln w="38100" cap="flat">
            <a:solidFill>
              <a:srgbClr val="967A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176032" y="437282"/>
            <a:ext cx="316168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สำนักกฎหมาย กรมปศุสัตว์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3856492" y="4580139"/>
            <a:ext cx="14149173" cy="2072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กิจกรรมมอบถวายปัจจัยสิ่งของจำเป็น</a:t>
            </a:r>
          </a:p>
          <a:p>
            <a:pPr algn="ctr">
              <a:lnSpc>
                <a:spcPts val="3300"/>
              </a:lnSpc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แก่พระภิกษุสงฆ์ ณ โรงพยาบาลสงฆ์</a:t>
            </a:r>
          </a:p>
          <a:p>
            <a:pPr algn="ctr">
              <a:lnSpc>
                <a:spcPts val="3300"/>
              </a:lnSpc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บริจาคปัจจัย และสิ่งของจำเป็น</a:t>
            </a:r>
          </a:p>
          <a:p>
            <a:pPr algn="ctr">
              <a:lnSpc>
                <a:spcPts val="3300"/>
              </a:lnSpc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มอบแก่มูลนิธิช่วยคนปัญญาอ่อนแห่งประเทศไทย 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ในพระบรมราชินูปถัมภ์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3856492" y="7481785"/>
            <a:ext cx="14149173" cy="82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 บริจาคโลหิต 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ณ ศูนย์บริการโลหิตแห่งชาติ สภากาชาดไทย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980875" y="2875665"/>
            <a:ext cx="8397939" cy="96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2"/>
              </a:lnSpc>
              <a:spcBef>
                <a:spcPct val="0"/>
              </a:spcBef>
            </a:pPr>
            <a:r>
              <a:rPr lang="en-US" sz="560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ด้านจิตอาสา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926" y="351139"/>
            <a:ext cx="592251" cy="569301"/>
          </a:xfrm>
          <a:custGeom>
            <a:avLst/>
            <a:gdLst/>
            <a:ahLst/>
            <a:cxnLst/>
            <a:rect l="l" t="t" r="r" b="b"/>
            <a:pathLst>
              <a:path w="592251" h="569301">
                <a:moveTo>
                  <a:pt x="0" y="0"/>
                </a:moveTo>
                <a:lnTo>
                  <a:pt x="592251" y="0"/>
                </a:lnTo>
                <a:lnTo>
                  <a:pt x="592251" y="569302"/>
                </a:lnTo>
                <a:lnTo>
                  <a:pt x="0" y="56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9585" y="1738586"/>
            <a:ext cx="5654009" cy="3611508"/>
            <a:chOff x="0" y="0"/>
            <a:chExt cx="7538679" cy="481534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7416" b="7416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197655" y="1738586"/>
            <a:ext cx="5654009" cy="3611508"/>
            <a:chOff x="0" y="0"/>
            <a:chExt cx="7538679" cy="481534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7416" b="7416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89585" y="5646792"/>
            <a:ext cx="5654009" cy="3611508"/>
            <a:chOff x="0" y="0"/>
            <a:chExt cx="7538679" cy="481534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t="13171" b="13171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6197655" y="5646792"/>
            <a:ext cx="5654009" cy="3611508"/>
            <a:chOff x="0" y="0"/>
            <a:chExt cx="7538679" cy="481534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l="7522" r="7522"/>
            <a:stretch>
              <a:fillRect/>
            </a:stretch>
          </p:blipFill>
          <p:spPr>
            <a:xfrm>
              <a:off x="0" y="0"/>
              <a:ext cx="7538679" cy="4815345"/>
            </a:xfrm>
            <a:prstGeom prst="rect">
              <a:avLst/>
            </a:prstGeom>
          </p:spPr>
        </p:pic>
      </p:grpSp>
      <p:sp>
        <p:nvSpPr>
          <p:cNvPr id="11" name="AutoShape 11"/>
          <p:cNvSpPr/>
          <p:nvPr/>
        </p:nvSpPr>
        <p:spPr>
          <a:xfrm>
            <a:off x="14401616" y="5110320"/>
            <a:ext cx="1351553" cy="0"/>
          </a:xfrm>
          <a:prstGeom prst="line">
            <a:avLst/>
          </a:prstGeom>
          <a:ln w="38100" cap="flat">
            <a:solidFill>
              <a:srgbClr val="967A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176032" y="437282"/>
            <a:ext cx="316168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สำนักกฎหมาย กรมปศุสัตว์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02806" y="5527670"/>
            <a:ext cx="14149173" cy="40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235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กิจกรรมสวัสดีปีใหม่รดน้ำขอพรผู้ใหญ่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78423" y="3823196"/>
            <a:ext cx="8397939" cy="96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52"/>
              </a:lnSpc>
              <a:spcBef>
                <a:spcPct val="0"/>
              </a:spcBef>
            </a:pPr>
            <a:r>
              <a:rPr lang="en-US" sz="560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ด้านกตัญญู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79231" y="304050"/>
            <a:ext cx="929538" cy="893518"/>
          </a:xfrm>
          <a:custGeom>
            <a:avLst/>
            <a:gdLst/>
            <a:ahLst/>
            <a:cxnLst/>
            <a:rect l="l" t="t" r="r" b="b"/>
            <a:pathLst>
              <a:path w="929538" h="893518">
                <a:moveTo>
                  <a:pt x="0" y="0"/>
                </a:moveTo>
                <a:lnTo>
                  <a:pt x="929538" y="0"/>
                </a:lnTo>
                <a:lnTo>
                  <a:pt x="929538" y="893518"/>
                </a:lnTo>
                <a:lnTo>
                  <a:pt x="0" y="893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27968" y="1774771"/>
            <a:ext cx="1449708" cy="1449708"/>
            <a:chOff x="0" y="0"/>
            <a:chExt cx="1932943" cy="193294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3469" r="13469"/>
            <a:stretch>
              <a:fillRect/>
            </a:stretch>
          </p:blipFill>
          <p:spPr>
            <a:xfrm>
              <a:off x="0" y="0"/>
              <a:ext cx="1932943" cy="193294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823735" y="1774771"/>
            <a:ext cx="1449708" cy="1449708"/>
            <a:chOff x="0" y="0"/>
            <a:chExt cx="1932943" cy="193294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b="24983"/>
            <a:stretch>
              <a:fillRect/>
            </a:stretch>
          </p:blipFill>
          <p:spPr>
            <a:xfrm>
              <a:off x="0" y="0"/>
              <a:ext cx="1932943" cy="1932943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227968" y="3382677"/>
            <a:ext cx="1449708" cy="1449708"/>
            <a:chOff x="0" y="0"/>
            <a:chExt cx="1932943" cy="193294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t="12516" b="12516"/>
            <a:stretch>
              <a:fillRect/>
            </a:stretch>
          </p:blipFill>
          <p:spPr>
            <a:xfrm>
              <a:off x="0" y="0"/>
              <a:ext cx="1932943" cy="1932943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2823735" y="3382677"/>
            <a:ext cx="1449708" cy="1449708"/>
            <a:chOff x="0" y="0"/>
            <a:chExt cx="1932943" cy="193294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 t="12516" b="12516"/>
            <a:stretch>
              <a:fillRect/>
            </a:stretch>
          </p:blipFill>
          <p:spPr>
            <a:xfrm>
              <a:off x="0" y="0"/>
              <a:ext cx="1932943" cy="1932943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6716193" y="6004394"/>
            <a:ext cx="2374459" cy="1516690"/>
            <a:chOff x="0" y="0"/>
            <a:chExt cx="3165946" cy="202225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 t="7426" b="7426"/>
            <a:stretch>
              <a:fillRect/>
            </a:stretch>
          </p:blipFill>
          <p:spPr>
            <a:xfrm>
              <a:off x="0" y="0"/>
              <a:ext cx="3165946" cy="2022253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9197348" y="6004394"/>
            <a:ext cx="2374459" cy="1516690"/>
            <a:chOff x="0" y="0"/>
            <a:chExt cx="3165946" cy="2022253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rcRect t="2063" b="2063"/>
            <a:stretch>
              <a:fillRect/>
            </a:stretch>
          </p:blipFill>
          <p:spPr>
            <a:xfrm>
              <a:off x="0" y="0"/>
              <a:ext cx="3165946" cy="2022253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6716193" y="7645685"/>
            <a:ext cx="2374459" cy="1516690"/>
            <a:chOff x="0" y="0"/>
            <a:chExt cx="3165946" cy="2022253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 l="5968" r="5968"/>
            <a:stretch>
              <a:fillRect/>
            </a:stretch>
          </p:blipFill>
          <p:spPr>
            <a:xfrm>
              <a:off x="0" y="0"/>
              <a:ext cx="3165946" cy="2022253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9197348" y="7645685"/>
            <a:ext cx="2374459" cy="1516690"/>
            <a:chOff x="0" y="0"/>
            <a:chExt cx="3165946" cy="202225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/>
            <a:srcRect r="29562"/>
            <a:stretch>
              <a:fillRect/>
            </a:stretch>
          </p:blipFill>
          <p:spPr>
            <a:xfrm>
              <a:off x="0" y="0"/>
              <a:ext cx="3165946" cy="2022253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7914681" y="1287246"/>
            <a:ext cx="2458638" cy="30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81"/>
              </a:lnSpc>
              <a:spcBef>
                <a:spcPct val="0"/>
              </a:spcBef>
            </a:pPr>
            <a:r>
              <a:rPr lang="en-US" sz="184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สำนักกฎหมาย กรมปศุสัตว์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18085" y="1486166"/>
            <a:ext cx="4651829" cy="96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93"/>
              </a:lnSpc>
              <a:spcBef>
                <a:spcPct val="0"/>
              </a:spcBef>
            </a:pPr>
            <a:r>
              <a:rPr lang="en-US" sz="5638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องค์กรคุณธรรม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64816" y="2380383"/>
            <a:ext cx="3233565" cy="570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5"/>
              </a:lnSpc>
              <a:spcBef>
                <a:spcPct val="0"/>
              </a:spcBef>
            </a:pPr>
            <a:r>
              <a:rPr lang="en-US" sz="3318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ปีงบประมาณ 2568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9324" y="1187204"/>
            <a:ext cx="3879837" cy="47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 รณรงค์ลดการใช้กระดาษ </a:t>
            </a:r>
          </a:p>
          <a:p>
            <a:pPr algn="ctr">
              <a:lnSpc>
                <a:spcPts val="1923"/>
              </a:lnSpc>
              <a:spcBef>
                <a:spcPct val="0"/>
              </a:spcBef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และส่งเสริมให้ใช้กระดาษ ๒ หน้า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1623" y="530297"/>
            <a:ext cx="4895240" cy="56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ด้านปรัชญาเศรษฐกิจพอเพียง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04082" y="4035895"/>
            <a:ext cx="3879837" cy="120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กิจกรรมมอบถวายปัจจัยสิ่งของจำเป็น</a:t>
            </a:r>
          </a:p>
          <a:p>
            <a:pPr algn="ctr">
              <a:lnSpc>
                <a:spcPts val="1923"/>
              </a:lnSpc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แก่พระภิกษุสงฆ์ ณ โรงพยาบาลสงฆ์</a:t>
            </a:r>
          </a:p>
          <a:p>
            <a:pPr algn="ctr">
              <a:lnSpc>
                <a:spcPts val="1923"/>
              </a:lnSpc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บริจาคปัจจัย และสิ่งของจำเป็น</a:t>
            </a:r>
          </a:p>
          <a:p>
            <a:pPr algn="ctr">
              <a:lnSpc>
                <a:spcPts val="1923"/>
              </a:lnSpc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มอบแก่มูลนิธิช่วยคนปัญญาอ่อนแห่งประเทศไทย </a:t>
            </a:r>
          </a:p>
          <a:p>
            <a:pPr algn="ctr">
              <a:lnSpc>
                <a:spcPts val="1923"/>
              </a:lnSpc>
              <a:spcBef>
                <a:spcPct val="0"/>
              </a:spcBef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ในพระบรมราชินูปถัมภ์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04082" y="5372125"/>
            <a:ext cx="3879837" cy="47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 บริจาคโลหิต </a:t>
            </a:r>
          </a:p>
          <a:p>
            <a:pPr algn="ctr">
              <a:lnSpc>
                <a:spcPts val="1923"/>
              </a:lnSpc>
              <a:spcBef>
                <a:spcPct val="0"/>
              </a:spcBef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ณ ศูนย์บริการโลหิตแห่งชาติ สภากาชาดไทย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96380" y="3378988"/>
            <a:ext cx="4895240" cy="56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ด้านจิตอาสา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09429" y="6299758"/>
            <a:ext cx="3879837" cy="479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"/>
              </a:lnSpc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กิจกรรมการต่อต้านการทุจริตและประพฤติมิชอบ</a:t>
            </a:r>
          </a:p>
          <a:p>
            <a:pPr algn="ctr">
              <a:lnSpc>
                <a:spcPts val="1923"/>
              </a:lnSpc>
              <a:spcBef>
                <a:spcPct val="0"/>
              </a:spcBef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ประจำปี พ.ศ. 2568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01728" y="5642851"/>
            <a:ext cx="4895240" cy="56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ด้านสุจริต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499468" y="6442226"/>
            <a:ext cx="3879837" cy="23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"/>
              </a:lnSpc>
              <a:spcBef>
                <a:spcPct val="0"/>
              </a:spcBef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กิจกรรมสวัสดีปีใหม่รดน้ำขอพรผู้ใหญ่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91766" y="5785319"/>
            <a:ext cx="4895240" cy="56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ด้านกตัญญู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032725" y="1168154"/>
            <a:ext cx="4813323" cy="23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3"/>
              </a:lnSpc>
              <a:spcBef>
                <a:spcPct val="0"/>
              </a:spcBef>
            </a:pPr>
            <a:r>
              <a:rPr lang="en-US" sz="137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กิจกรรม รณรงค์การปฏิบัติงานตรงตามระเบียบของเวลาราชการกำหนด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991766" y="530297"/>
            <a:ext cx="4895240" cy="56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ด้านวินัย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3085097" y="2327247"/>
            <a:ext cx="2427911" cy="1713478"/>
            <a:chOff x="0" y="0"/>
            <a:chExt cx="3237214" cy="2284637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2"/>
            <a:srcRect t="1875" b="26909"/>
            <a:stretch>
              <a:fillRect/>
            </a:stretch>
          </p:blipFill>
          <p:spPr>
            <a:xfrm>
              <a:off x="0" y="0"/>
              <a:ext cx="3237214" cy="2284637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15605645" y="1713204"/>
            <a:ext cx="2188032" cy="2941563"/>
            <a:chOff x="0" y="0"/>
            <a:chExt cx="2917376" cy="3922084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3"/>
            <a:srcRect t="150" b="150"/>
            <a:stretch>
              <a:fillRect/>
            </a:stretch>
          </p:blipFill>
          <p:spPr>
            <a:xfrm>
              <a:off x="0" y="0"/>
              <a:ext cx="2917376" cy="3922084"/>
            </a:xfrm>
            <a:prstGeom prst="rect">
              <a:avLst/>
            </a:prstGeom>
          </p:spPr>
        </p:pic>
      </p:grpSp>
      <p:grpSp>
        <p:nvGrpSpPr>
          <p:cNvPr id="37" name="Group 37"/>
          <p:cNvGrpSpPr/>
          <p:nvPr/>
        </p:nvGrpSpPr>
        <p:grpSpPr>
          <a:xfrm>
            <a:off x="578683" y="6903451"/>
            <a:ext cx="2220770" cy="1418521"/>
            <a:chOff x="0" y="0"/>
            <a:chExt cx="2961026" cy="1891361"/>
          </a:xfrm>
        </p:grpSpPr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4"/>
            <a:srcRect t="1976" b="1976"/>
            <a:stretch>
              <a:fillRect/>
            </a:stretch>
          </p:blipFill>
          <p:spPr>
            <a:xfrm>
              <a:off x="0" y="0"/>
              <a:ext cx="2961026" cy="1891361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2899243" y="6903451"/>
            <a:ext cx="2220770" cy="1418521"/>
            <a:chOff x="0" y="0"/>
            <a:chExt cx="2961026" cy="1891361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5"/>
            <a:srcRect t="7416" b="7416"/>
            <a:stretch>
              <a:fillRect/>
            </a:stretch>
          </p:blipFill>
          <p:spPr>
            <a:xfrm>
              <a:off x="0" y="0"/>
              <a:ext cx="2961026" cy="1891361"/>
            </a:xfrm>
            <a:prstGeom prst="rect">
              <a:avLst/>
            </a:prstGeom>
          </p:spPr>
        </p:pic>
      </p:grpSp>
      <p:grpSp>
        <p:nvGrpSpPr>
          <p:cNvPr id="41" name="Group 41"/>
          <p:cNvGrpSpPr/>
          <p:nvPr/>
        </p:nvGrpSpPr>
        <p:grpSpPr>
          <a:xfrm>
            <a:off x="578683" y="8438508"/>
            <a:ext cx="2220770" cy="1418521"/>
            <a:chOff x="0" y="0"/>
            <a:chExt cx="2961026" cy="1891361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6"/>
            <a:srcRect t="1976" b="1976"/>
            <a:stretch>
              <a:fillRect/>
            </a:stretch>
          </p:blipFill>
          <p:spPr>
            <a:xfrm>
              <a:off x="0" y="0"/>
              <a:ext cx="2961026" cy="1891361"/>
            </a:xfrm>
            <a:prstGeom prst="rect">
              <a:avLst/>
            </a:prstGeom>
          </p:spPr>
        </p:pic>
      </p:grpSp>
      <p:grpSp>
        <p:nvGrpSpPr>
          <p:cNvPr id="43" name="Group 43"/>
          <p:cNvGrpSpPr/>
          <p:nvPr/>
        </p:nvGrpSpPr>
        <p:grpSpPr>
          <a:xfrm>
            <a:off x="2899243" y="8438508"/>
            <a:ext cx="2220770" cy="1418521"/>
            <a:chOff x="0" y="0"/>
            <a:chExt cx="2961026" cy="1891361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7"/>
            <a:srcRect t="7426" b="7426"/>
            <a:stretch>
              <a:fillRect/>
            </a:stretch>
          </p:blipFill>
          <p:spPr>
            <a:xfrm>
              <a:off x="0" y="0"/>
              <a:ext cx="2961026" cy="1891361"/>
            </a:xfrm>
            <a:prstGeom prst="rect">
              <a:avLst/>
            </a:prstGeom>
          </p:spPr>
        </p:pic>
      </p:grpSp>
      <p:grpSp>
        <p:nvGrpSpPr>
          <p:cNvPr id="45" name="Group 45"/>
          <p:cNvGrpSpPr/>
          <p:nvPr/>
        </p:nvGrpSpPr>
        <p:grpSpPr>
          <a:xfrm>
            <a:off x="13171912" y="6900331"/>
            <a:ext cx="2217650" cy="1416528"/>
            <a:chOff x="0" y="0"/>
            <a:chExt cx="2956866" cy="1888704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8"/>
            <a:srcRect t="7416" b="7416"/>
            <a:stretch>
              <a:fillRect/>
            </a:stretch>
          </p:blipFill>
          <p:spPr>
            <a:xfrm>
              <a:off x="0" y="0"/>
              <a:ext cx="2956866" cy="1888704"/>
            </a:xfrm>
            <a:prstGeom prst="rect">
              <a:avLst/>
            </a:prstGeom>
          </p:spPr>
        </p:pic>
      </p:grpSp>
      <p:grpSp>
        <p:nvGrpSpPr>
          <p:cNvPr id="47" name="Group 47"/>
          <p:cNvGrpSpPr/>
          <p:nvPr/>
        </p:nvGrpSpPr>
        <p:grpSpPr>
          <a:xfrm>
            <a:off x="15489211" y="6900331"/>
            <a:ext cx="2217650" cy="1416528"/>
            <a:chOff x="0" y="0"/>
            <a:chExt cx="2956866" cy="1888704"/>
          </a:xfrm>
        </p:grpSpPr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9"/>
            <a:srcRect t="7416" b="7416"/>
            <a:stretch>
              <a:fillRect/>
            </a:stretch>
          </p:blipFill>
          <p:spPr>
            <a:xfrm>
              <a:off x="0" y="0"/>
              <a:ext cx="2956866" cy="1888704"/>
            </a:xfrm>
            <a:prstGeom prst="rect">
              <a:avLst/>
            </a:prstGeom>
          </p:spPr>
        </p:pic>
      </p:grpSp>
      <p:grpSp>
        <p:nvGrpSpPr>
          <p:cNvPr id="49" name="Group 49"/>
          <p:cNvGrpSpPr/>
          <p:nvPr/>
        </p:nvGrpSpPr>
        <p:grpSpPr>
          <a:xfrm>
            <a:off x="13171912" y="8433231"/>
            <a:ext cx="2217650" cy="1416528"/>
            <a:chOff x="0" y="0"/>
            <a:chExt cx="2956866" cy="1888704"/>
          </a:xfrm>
        </p:grpSpPr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0"/>
            <a:srcRect t="13171" b="13171"/>
            <a:stretch>
              <a:fillRect/>
            </a:stretch>
          </p:blipFill>
          <p:spPr>
            <a:xfrm>
              <a:off x="0" y="0"/>
              <a:ext cx="2956866" cy="1888704"/>
            </a:xfrm>
            <a:prstGeom prst="rect">
              <a:avLst/>
            </a:prstGeom>
          </p:spPr>
        </p:pic>
      </p:grpSp>
      <p:grpSp>
        <p:nvGrpSpPr>
          <p:cNvPr id="51" name="Group 51"/>
          <p:cNvGrpSpPr/>
          <p:nvPr/>
        </p:nvGrpSpPr>
        <p:grpSpPr>
          <a:xfrm>
            <a:off x="15489211" y="8433231"/>
            <a:ext cx="2217650" cy="1416528"/>
            <a:chOff x="0" y="0"/>
            <a:chExt cx="2956866" cy="1888704"/>
          </a:xfrm>
        </p:grpSpPr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1"/>
            <a:srcRect l="7522" r="7522"/>
            <a:stretch>
              <a:fillRect/>
            </a:stretch>
          </p:blipFill>
          <p:spPr>
            <a:xfrm>
              <a:off x="0" y="0"/>
              <a:ext cx="2956866" cy="1888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7209" y="0"/>
            <a:ext cx="20288250" cy="10287000"/>
            <a:chOff x="0" y="0"/>
            <a:chExt cx="27051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182" r="15244"/>
            <a:stretch>
              <a:fillRect/>
            </a:stretch>
          </p:blipFill>
          <p:spPr>
            <a:xfrm flipH="1">
              <a:off x="0" y="0"/>
              <a:ext cx="27051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10800000">
            <a:off x="2683571" y="31461"/>
            <a:ext cx="16695432" cy="10287000"/>
            <a:chOff x="0" y="0"/>
            <a:chExt cx="3517721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7721" cy="2167467"/>
            </a:xfrm>
            <a:custGeom>
              <a:avLst/>
              <a:gdLst/>
              <a:ahLst/>
              <a:cxnLst/>
              <a:rect l="l" t="t" r="r" b="b"/>
              <a:pathLst>
                <a:path w="3517721" h="2167467">
                  <a:moveTo>
                    <a:pt x="0" y="0"/>
                  </a:moveTo>
                  <a:lnTo>
                    <a:pt x="3517721" y="0"/>
                  </a:lnTo>
                  <a:lnTo>
                    <a:pt x="3517721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1">
              <a:gsLst>
                <a:gs pos="0">
                  <a:srgbClr val="141416">
                    <a:alpha val="100000"/>
                  </a:srgbClr>
                </a:gs>
                <a:gs pos="100000">
                  <a:srgbClr val="141416">
                    <a:alpha val="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1772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8943786" y="1563242"/>
            <a:ext cx="964411" cy="927040"/>
          </a:xfrm>
          <a:custGeom>
            <a:avLst/>
            <a:gdLst/>
            <a:ahLst/>
            <a:cxnLst/>
            <a:rect l="l" t="t" r="r" b="b"/>
            <a:pathLst>
              <a:path w="964411" h="927040">
                <a:moveTo>
                  <a:pt x="0" y="0"/>
                </a:moveTo>
                <a:lnTo>
                  <a:pt x="964411" y="0"/>
                </a:lnTo>
                <a:lnTo>
                  <a:pt x="964411" y="927041"/>
                </a:lnTo>
                <a:lnTo>
                  <a:pt x="0" y="9270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943786" y="5191850"/>
            <a:ext cx="6816604" cy="710526"/>
            <a:chOff x="0" y="0"/>
            <a:chExt cx="1577161" cy="1643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77161" cy="164395"/>
            </a:xfrm>
            <a:custGeom>
              <a:avLst/>
              <a:gdLst/>
              <a:ahLst/>
              <a:cxnLst/>
              <a:rect l="l" t="t" r="r" b="b"/>
              <a:pathLst>
                <a:path w="1577161" h="164395">
                  <a:moveTo>
                    <a:pt x="0" y="0"/>
                  </a:moveTo>
                  <a:lnTo>
                    <a:pt x="1577161" y="0"/>
                  </a:lnTo>
                  <a:lnTo>
                    <a:pt x="1577161" y="164395"/>
                  </a:lnTo>
                  <a:lnTo>
                    <a:pt x="0" y="164395"/>
                  </a:lnTo>
                  <a:close/>
                </a:path>
              </a:pathLst>
            </a:custGeom>
            <a:solidFill>
              <a:srgbClr val="967A6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77161" cy="202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13427" y="1714392"/>
            <a:ext cx="5148435" cy="55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4"/>
              </a:lnSpc>
              <a:spcBef>
                <a:spcPct val="0"/>
              </a:spcBef>
            </a:pPr>
            <a:r>
              <a:rPr lang="en-US" sz="329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สำนักกฎหมาย กรมปศุสัตว์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43786" y="2203517"/>
            <a:ext cx="8315514" cy="173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09"/>
              </a:lnSpc>
              <a:spcBef>
                <a:spcPct val="0"/>
              </a:spcBef>
            </a:pPr>
            <a:r>
              <a:rPr lang="en-US" sz="10078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องค์กรคุณธรรม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43786" y="3810094"/>
            <a:ext cx="6397807" cy="10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04"/>
              </a:lnSpc>
              <a:spcBef>
                <a:spcPct val="0"/>
              </a:spcBef>
            </a:pPr>
            <a:r>
              <a:rPr lang="en-US" sz="5931">
                <a:solidFill>
                  <a:srgbClr val="FFFFFF"/>
                </a:solidFill>
                <a:latin typeface="Inria Serif"/>
                <a:ea typeface="Inria Serif"/>
                <a:cs typeface="Inria Serif"/>
                <a:sym typeface="Inria Serif"/>
              </a:rPr>
              <a:t>ปีงบประมาณ 2568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43786" y="5384426"/>
            <a:ext cx="6816604" cy="29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  <a:spcBef>
                <a:spcPct val="0"/>
              </a:spcBef>
            </a:pPr>
            <a:r>
              <a:rPr lang="en-US" sz="1815" u="sng" spc="94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5" tooltip="https://legal.dld.go.th"/>
              </a:rPr>
              <a:t>HTTPS://LEGAL.DLD.GO.TH/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องค์กรคุณธรรม 2567 PPTX</dc:title>
  <cp:revision>2</cp:revision>
  <dcterms:created xsi:type="dcterms:W3CDTF">2006-08-16T00:00:00Z</dcterms:created>
  <dcterms:modified xsi:type="dcterms:W3CDTF">2025-12-29T18:13:32Z</dcterms:modified>
  <dc:identifier>DAGAqz13Q9c</dc:identifier>
</cp:coreProperties>
</file>